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5"/>
  </p:notesMasterIdLst>
  <p:sldIdLst>
    <p:sldId id="263" r:id="rId2"/>
    <p:sldId id="276" r:id="rId3"/>
    <p:sldId id="258" r:id="rId4"/>
    <p:sldId id="269" r:id="rId5"/>
    <p:sldId id="273" r:id="rId6"/>
    <p:sldId id="259" r:id="rId7"/>
    <p:sldId id="271" r:id="rId8"/>
    <p:sldId id="278" r:id="rId9"/>
    <p:sldId id="277" r:id="rId10"/>
    <p:sldId id="274" r:id="rId11"/>
    <p:sldId id="275" r:id="rId12"/>
    <p:sldId id="267" r:id="rId13"/>
    <p:sldId id="27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124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7" autoAdjust="0"/>
    <p:restoredTop sz="85985" autoAdjust="0"/>
  </p:normalViewPr>
  <p:slideViewPr>
    <p:cSldViewPr snapToGrid="0">
      <p:cViewPr varScale="1">
        <p:scale>
          <a:sx n="74" d="100"/>
          <a:sy n="74" d="100"/>
        </p:scale>
        <p:origin x="1932" y="6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FEEDAFB-049A-4424-9873-56B33F3BDCBA}" type="datetimeFigureOut">
              <a:rPr lang="en-US" smtClean="0"/>
              <a:t>5/14/2019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FE2C95-25B3-4B68-B4EF-29CAC1FFDBC3}" type="slidenum">
              <a:rPr lang="en-US" smtClean="0"/>
              <a:t>‹#›</a:t>
            </a:fld>
            <a:endParaRPr lang="en-US"/>
          </a:p>
        </p:txBody>
      </p:sp>
    </p:spTree>
    <p:extLst>
      <p:ext uri="{BB962C8B-B14F-4D97-AF65-F5344CB8AC3E}">
        <p14:creationId xmlns:p14="http://schemas.microsoft.com/office/powerpoint/2010/main" val="68639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E2C95-25B3-4B68-B4EF-29CAC1FFDBC3}" type="slidenum">
              <a:rPr lang="en-US" smtClean="0"/>
              <a:t>1</a:t>
            </a:fld>
            <a:endParaRPr lang="en-US"/>
          </a:p>
        </p:txBody>
      </p:sp>
    </p:spTree>
    <p:extLst>
      <p:ext uri="{BB962C8B-B14F-4D97-AF65-F5344CB8AC3E}">
        <p14:creationId xmlns:p14="http://schemas.microsoft.com/office/powerpoint/2010/main" val="16983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E2C95-25B3-4B68-B4EF-29CAC1FFDBC3}" type="slidenum">
              <a:rPr lang="en-US" smtClean="0"/>
              <a:t>3</a:t>
            </a:fld>
            <a:endParaRPr lang="en-US"/>
          </a:p>
        </p:txBody>
      </p:sp>
    </p:spTree>
    <p:extLst>
      <p:ext uri="{BB962C8B-B14F-4D97-AF65-F5344CB8AC3E}">
        <p14:creationId xmlns:p14="http://schemas.microsoft.com/office/powerpoint/2010/main" val="130534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E2C95-25B3-4B68-B4EF-29CAC1FFDBC3}" type="slidenum">
              <a:rPr lang="en-US" smtClean="0"/>
              <a:t>9</a:t>
            </a:fld>
            <a:endParaRPr lang="en-US"/>
          </a:p>
        </p:txBody>
      </p:sp>
    </p:spTree>
    <p:extLst>
      <p:ext uri="{BB962C8B-B14F-4D97-AF65-F5344CB8AC3E}">
        <p14:creationId xmlns:p14="http://schemas.microsoft.com/office/powerpoint/2010/main" val="265212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Next update of information on implementation of the Act is due in October, 2018; more details and guidance will be presented then. </a:t>
            </a:r>
          </a:p>
        </p:txBody>
      </p:sp>
      <p:sp>
        <p:nvSpPr>
          <p:cNvPr id="4" name="Slide Number Placeholder 3"/>
          <p:cNvSpPr>
            <a:spLocks noGrp="1"/>
          </p:cNvSpPr>
          <p:nvPr>
            <p:ph type="sldNum" sz="quarter" idx="10"/>
          </p:nvPr>
        </p:nvSpPr>
        <p:spPr/>
        <p:txBody>
          <a:bodyPr/>
          <a:lstStyle/>
          <a:p>
            <a:fld id="{4BFE2C95-25B3-4B68-B4EF-29CAC1FFDBC3}" type="slidenum">
              <a:rPr lang="en-US" smtClean="0"/>
              <a:t>11</a:t>
            </a:fld>
            <a:endParaRPr lang="en-US"/>
          </a:p>
        </p:txBody>
      </p:sp>
    </p:spTree>
    <p:extLst>
      <p:ext uri="{BB962C8B-B14F-4D97-AF65-F5344CB8AC3E}">
        <p14:creationId xmlns:p14="http://schemas.microsoft.com/office/powerpoint/2010/main" val="2942980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91F3EB-63B1-4C64-9C3C-50130D4ABA31}"/>
              </a:ext>
            </a:extLst>
          </p:cNvPr>
          <p:cNvSpPr/>
          <p:nvPr userDrawn="1"/>
        </p:nvSpPr>
        <p:spPr>
          <a:xfrm>
            <a:off x="0" y="4"/>
            <a:ext cx="9144000" cy="6857999"/>
          </a:xfrm>
          <a:prstGeom prst="rect">
            <a:avLst/>
          </a:prstGeom>
          <a:solidFill>
            <a:srgbClr val="1D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108C61A4-5365-4B60-91EF-B13AA25B286E}"/>
              </a:ext>
            </a:extLst>
          </p:cNvPr>
          <p:cNvSpPr/>
          <p:nvPr userDrawn="1"/>
        </p:nvSpPr>
        <p:spPr>
          <a:xfrm>
            <a:off x="426966" y="550722"/>
            <a:ext cx="8276359" cy="5756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4E31DEC6-1CE0-4A98-A929-5534B047F99C}"/>
              </a:ext>
            </a:extLst>
          </p:cNvPr>
          <p:cNvSpPr txBox="1"/>
          <p:nvPr userDrawn="1"/>
        </p:nvSpPr>
        <p:spPr>
          <a:xfrm>
            <a:off x="2820573" y="997313"/>
            <a:ext cx="3109480" cy="496290"/>
          </a:xfrm>
          <a:prstGeom prst="rect">
            <a:avLst/>
          </a:prstGeom>
          <a:noFill/>
        </p:spPr>
        <p:txBody>
          <a:bodyPr wrap="square" rtlCol="0">
            <a:spAutoFit/>
          </a:bodyPr>
          <a:lstStyle/>
          <a:p>
            <a:r>
              <a:rPr lang="en-US" sz="2625" dirty="0">
                <a:solidFill>
                  <a:schemeClr val="accent1"/>
                </a:solidFill>
              </a:rPr>
              <a:t>Proven Results</a:t>
            </a:r>
          </a:p>
        </p:txBody>
      </p:sp>
      <p:sp>
        <p:nvSpPr>
          <p:cNvPr id="18" name="TextBox 17">
            <a:extLst>
              <a:ext uri="{FF2B5EF4-FFF2-40B4-BE49-F238E27FC236}">
                <a16:creationId xmlns:a16="http://schemas.microsoft.com/office/drawing/2014/main" id="{1CFD0A39-BDF8-4060-9528-A79CC5F0D59A}"/>
              </a:ext>
            </a:extLst>
          </p:cNvPr>
          <p:cNvSpPr txBox="1"/>
          <p:nvPr userDrawn="1"/>
        </p:nvSpPr>
        <p:spPr>
          <a:xfrm>
            <a:off x="2820573" y="1321747"/>
            <a:ext cx="2649682" cy="475885"/>
          </a:xfrm>
          <a:prstGeom prst="rect">
            <a:avLst/>
          </a:prstGeom>
          <a:noFill/>
        </p:spPr>
        <p:txBody>
          <a:bodyPr wrap="square" rtlCol="0">
            <a:noAutofit/>
          </a:bodyPr>
          <a:lstStyle/>
          <a:p>
            <a:r>
              <a:rPr lang="en-US" sz="1260" dirty="0">
                <a:solidFill>
                  <a:schemeClr val="accent1"/>
                </a:solidFill>
              </a:rPr>
              <a:t>for Families and Communities</a:t>
            </a:r>
          </a:p>
        </p:txBody>
      </p:sp>
      <p:pic>
        <p:nvPicPr>
          <p:cNvPr id="25" name="Picture 24">
            <a:extLst>
              <a:ext uri="{FF2B5EF4-FFF2-40B4-BE49-F238E27FC236}">
                <a16:creationId xmlns:a16="http://schemas.microsoft.com/office/drawing/2014/main" id="{06771DDE-D20B-41DD-A791-4E4E0D647B9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767" r="-42" b="-124"/>
          <a:stretch/>
        </p:blipFill>
        <p:spPr>
          <a:xfrm>
            <a:off x="426966" y="2462645"/>
            <a:ext cx="2747333" cy="2614994"/>
          </a:xfrm>
          <a:prstGeom prst="rect">
            <a:avLst/>
          </a:prstGeom>
        </p:spPr>
      </p:pic>
      <p:pic>
        <p:nvPicPr>
          <p:cNvPr id="26" name="Picture 25">
            <a:extLst>
              <a:ext uri="{FF2B5EF4-FFF2-40B4-BE49-F238E27FC236}">
                <a16:creationId xmlns:a16="http://schemas.microsoft.com/office/drawing/2014/main" id="{B9C27AEA-69C3-4BBF-8B8C-E9A2AE87FAB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5139" r="14506"/>
          <a:stretch/>
        </p:blipFill>
        <p:spPr>
          <a:xfrm>
            <a:off x="6147411" y="2462648"/>
            <a:ext cx="2555914" cy="2119746"/>
          </a:xfrm>
          <a:prstGeom prst="rect">
            <a:avLst/>
          </a:prstGeom>
        </p:spPr>
      </p:pic>
      <p:pic>
        <p:nvPicPr>
          <p:cNvPr id="28" name="Picture 27">
            <a:extLst>
              <a:ext uri="{FF2B5EF4-FFF2-40B4-BE49-F238E27FC236}">
                <a16:creationId xmlns:a16="http://schemas.microsoft.com/office/drawing/2014/main" id="{02AB098F-B076-4F8D-B7F3-1C09C10AD6A5}"/>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15656" r="8036" b="-162"/>
          <a:stretch/>
        </p:blipFill>
        <p:spPr>
          <a:xfrm>
            <a:off x="3168532" y="2462996"/>
            <a:ext cx="2991966" cy="2618174"/>
          </a:xfrm>
          <a:prstGeom prst="rect">
            <a:avLst/>
          </a:prstGeom>
        </p:spPr>
      </p:pic>
      <p:pic>
        <p:nvPicPr>
          <p:cNvPr id="29" name="Picture 28">
            <a:extLst>
              <a:ext uri="{FF2B5EF4-FFF2-40B4-BE49-F238E27FC236}">
                <a16:creationId xmlns:a16="http://schemas.microsoft.com/office/drawing/2014/main" id="{71CE9957-7C9B-45B2-B0CD-2F527FDC2E18}"/>
              </a:ext>
            </a:extLst>
          </p:cNvPr>
          <p:cNvPicPr/>
          <p:nvPr userDrawn="1"/>
        </p:nvPicPr>
        <p:blipFill rotWithShape="1">
          <a:blip r:embed="rId5">
            <a:extLst>
              <a:ext uri="{28A0092B-C50C-407E-A947-70E740481C1C}">
                <a14:useLocalDpi xmlns:a14="http://schemas.microsoft.com/office/drawing/2010/main"/>
              </a:ext>
            </a:extLst>
          </a:blip>
          <a:srcRect/>
          <a:stretch/>
        </p:blipFill>
        <p:spPr>
          <a:xfrm>
            <a:off x="704048" y="807928"/>
            <a:ext cx="1913227" cy="1235457"/>
          </a:xfrm>
          <a:prstGeom prst="rect">
            <a:avLst/>
          </a:prstGeom>
        </p:spPr>
      </p:pic>
      <p:sp>
        <p:nvSpPr>
          <p:cNvPr id="30" name="Rectangle 29">
            <a:extLst>
              <a:ext uri="{FF2B5EF4-FFF2-40B4-BE49-F238E27FC236}">
                <a16:creationId xmlns:a16="http://schemas.microsoft.com/office/drawing/2014/main" id="{9EF517EA-3E62-4745-8144-E445EBF4FAFD}"/>
              </a:ext>
            </a:extLst>
          </p:cNvPr>
          <p:cNvSpPr/>
          <p:nvPr userDrawn="1"/>
        </p:nvSpPr>
        <p:spPr>
          <a:xfrm>
            <a:off x="437955" y="5025843"/>
            <a:ext cx="5743576" cy="942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a:extLst>
              <a:ext uri="{FF2B5EF4-FFF2-40B4-BE49-F238E27FC236}">
                <a16:creationId xmlns:a16="http://schemas.microsoft.com/office/drawing/2014/main" id="{95DDDE2C-1AAB-4731-8B22-69765A5E6D50}"/>
              </a:ext>
            </a:extLst>
          </p:cNvPr>
          <p:cNvSpPr/>
          <p:nvPr userDrawn="1"/>
        </p:nvSpPr>
        <p:spPr>
          <a:xfrm>
            <a:off x="6159750" y="4592457"/>
            <a:ext cx="2271923" cy="166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2" name="Isosceles Triangle 31">
            <a:extLst>
              <a:ext uri="{FF2B5EF4-FFF2-40B4-BE49-F238E27FC236}">
                <a16:creationId xmlns:a16="http://schemas.microsoft.com/office/drawing/2014/main" id="{B3F2F036-F4E1-45CA-928E-498FCFAD77B7}"/>
              </a:ext>
            </a:extLst>
          </p:cNvPr>
          <p:cNvSpPr/>
          <p:nvPr userDrawn="1"/>
        </p:nvSpPr>
        <p:spPr>
          <a:xfrm>
            <a:off x="5639602" y="4582393"/>
            <a:ext cx="520148" cy="495246"/>
          </a:xfrm>
          <a:prstGeom prst="triangle">
            <a:avLst>
              <a:gd name="adj" fmla="val 100000"/>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7756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EA7CDD-343C-4572-A581-4250475993BB}"/>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12" name="Rectangle 11">
            <a:extLst>
              <a:ext uri="{FF2B5EF4-FFF2-40B4-BE49-F238E27FC236}">
                <a16:creationId xmlns:a16="http://schemas.microsoft.com/office/drawing/2014/main" id="{16B58BA4-9CBD-4432-872E-F1711AB3CC21}"/>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Title 1">
            <a:extLst>
              <a:ext uri="{FF2B5EF4-FFF2-40B4-BE49-F238E27FC236}">
                <a16:creationId xmlns:a16="http://schemas.microsoft.com/office/drawing/2014/main" id="{D5E38BF0-F806-41BA-AEA1-567797AE809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F79E16-0AFF-44DC-B674-31A4938E03A9}"/>
              </a:ext>
            </a:extLst>
          </p:cNvPr>
          <p:cNvSpPr>
            <a:spLocks noGrp="1"/>
          </p:cNvSpPr>
          <p:nvPr>
            <p:ph type="pic" idx="1"/>
          </p:nvPr>
        </p:nvSpPr>
        <p:spPr>
          <a:xfrm>
            <a:off x="3887391" y="987428"/>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AB5EE9-70A3-4453-B286-A7DE21F40CC3}"/>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DEB26A-27F1-40A1-9919-EF18CFB52986}"/>
              </a:ext>
            </a:extLst>
          </p:cNvPr>
          <p:cNvSpPr>
            <a:spLocks noGrp="1"/>
          </p:cNvSpPr>
          <p:nvPr>
            <p:ph type="dt" sz="half" idx="10"/>
          </p:nvPr>
        </p:nvSpPr>
        <p:spPr/>
        <p:txBody>
          <a:bodyPr/>
          <a:lstStyle>
            <a:lvl1pPr>
              <a:defRPr>
                <a:solidFill>
                  <a:schemeClr val="bg1"/>
                </a:solidFill>
              </a:defRPr>
            </a:lvl1pPr>
          </a:lstStyle>
          <a:p>
            <a:endParaRPr lang="en-US"/>
          </a:p>
        </p:txBody>
      </p:sp>
      <p:sp>
        <p:nvSpPr>
          <p:cNvPr id="6" name="Footer Placeholder 5">
            <a:extLst>
              <a:ext uri="{FF2B5EF4-FFF2-40B4-BE49-F238E27FC236}">
                <a16:creationId xmlns:a16="http://schemas.microsoft.com/office/drawing/2014/main" id="{9E7D3E7F-7226-4910-B58C-DAAF230261D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195BE21-4E3A-40D7-9B64-BB59A9B549D2}"/>
              </a:ext>
            </a:extLst>
          </p:cNvPr>
          <p:cNvSpPr>
            <a:spLocks noGrp="1"/>
          </p:cNvSpPr>
          <p:nvPr>
            <p:ph type="sldNum" sz="quarter" idx="12"/>
          </p:nvPr>
        </p:nvSpPr>
        <p:spPr/>
        <p:txBody>
          <a:bodyPr/>
          <a:lstStyle>
            <a:lvl1pPr>
              <a:defRPr>
                <a:solidFill>
                  <a:schemeClr val="bg1"/>
                </a:solidFill>
              </a:defRPr>
            </a:lvl1pPr>
          </a:lstStyle>
          <a:p>
            <a:fld id="{E1F894F6-EA0C-446F-AAB8-BC9A70A5614D}" type="slidenum">
              <a:rPr lang="en-US" smtClean="0"/>
              <a:t>‹#›</a:t>
            </a:fld>
            <a:endParaRPr lang="en-US"/>
          </a:p>
        </p:txBody>
      </p:sp>
    </p:spTree>
    <p:extLst>
      <p:ext uri="{BB962C8B-B14F-4D97-AF65-F5344CB8AC3E}">
        <p14:creationId xmlns:p14="http://schemas.microsoft.com/office/powerpoint/2010/main" val="269554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C405FD9-FC11-405A-B454-98735F8A449F}"/>
              </a:ext>
            </a:extLst>
          </p:cNvPr>
          <p:cNvCxnSpPr>
            <a:cxnSpLocks/>
          </p:cNvCxnSpPr>
          <p:nvPr userDrawn="1"/>
        </p:nvCxnSpPr>
        <p:spPr>
          <a:xfrm>
            <a:off x="0" y="1078193"/>
            <a:ext cx="7381301" cy="0"/>
          </a:xfrm>
          <a:prstGeom prst="line">
            <a:avLst/>
          </a:prstGeom>
          <a:ln w="38100">
            <a:solidFill>
              <a:srgbClr val="1D243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46CBE8C-51F7-4106-BA30-D6C0FF75B5B4}"/>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12" name="Rectangle 11">
            <a:extLst>
              <a:ext uri="{FF2B5EF4-FFF2-40B4-BE49-F238E27FC236}">
                <a16:creationId xmlns:a16="http://schemas.microsoft.com/office/drawing/2014/main" id="{8F0511A9-2832-40B1-AEFA-F1A8ED61BC78}"/>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Title 1">
            <a:extLst>
              <a:ext uri="{FF2B5EF4-FFF2-40B4-BE49-F238E27FC236}">
                <a16:creationId xmlns:a16="http://schemas.microsoft.com/office/drawing/2014/main" id="{46A9108F-D33B-4B05-A301-F7FACC3D6E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EF7134-082C-4D5B-8687-87BBE4A57B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B0143-3311-4BD4-AF9A-909FA0948F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0375204-A0C9-4F2A-8222-DE2167A19282}"/>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DE470A66-2602-4AAD-9A83-62E35F918D11}"/>
              </a:ext>
            </a:extLst>
          </p:cNvPr>
          <p:cNvSpPr>
            <a:spLocks noGrp="1"/>
          </p:cNvSpPr>
          <p:nvPr>
            <p:ph type="sldNum" sz="quarter" idx="12"/>
          </p:nvPr>
        </p:nvSpPr>
        <p:spPr/>
        <p:txBody>
          <a:bodyPr/>
          <a:lstStyle>
            <a:lvl1pPr>
              <a:defRPr>
                <a:solidFill>
                  <a:schemeClr val="bg1"/>
                </a:solidFill>
              </a:defRPr>
            </a:lvl1pPr>
          </a:lstStyle>
          <a:p>
            <a:fld id="{E1F894F6-EA0C-446F-AAB8-BC9A70A5614D}" type="slidenum">
              <a:rPr lang="en-US" smtClean="0"/>
              <a:t>‹#›</a:t>
            </a:fld>
            <a:endParaRPr lang="en-US"/>
          </a:p>
        </p:txBody>
      </p:sp>
    </p:spTree>
    <p:extLst>
      <p:ext uri="{BB962C8B-B14F-4D97-AF65-F5344CB8AC3E}">
        <p14:creationId xmlns:p14="http://schemas.microsoft.com/office/powerpoint/2010/main" val="264900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3959C4-9900-43AA-BF23-4C2C53456D0D}"/>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10" name="Rectangle 9">
            <a:extLst>
              <a:ext uri="{FF2B5EF4-FFF2-40B4-BE49-F238E27FC236}">
                <a16:creationId xmlns:a16="http://schemas.microsoft.com/office/drawing/2014/main" id="{AD1A9C8F-828B-4CB6-AAB8-70E93BF593FF}"/>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Vertical Title 1">
            <a:extLst>
              <a:ext uri="{FF2B5EF4-FFF2-40B4-BE49-F238E27FC236}">
                <a16:creationId xmlns:a16="http://schemas.microsoft.com/office/drawing/2014/main" id="{047DC51F-40D2-4F08-B225-F7B9DF164FB6}"/>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D1B3CA-CDAD-4205-B077-1F0C692DB13F}"/>
              </a:ext>
            </a:extLst>
          </p:cNvPr>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6CCDA-6811-4AAD-B8B8-C3759CBA0A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33A958F-41B4-4EEE-8092-6228009AE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6C5828-4FF8-4A95-9EF5-9800E0460C2A}"/>
              </a:ext>
            </a:extLst>
          </p:cNvPr>
          <p:cNvSpPr>
            <a:spLocks noGrp="1"/>
          </p:cNvSpPr>
          <p:nvPr>
            <p:ph type="sldNum" sz="quarter" idx="12"/>
          </p:nvPr>
        </p:nvSpPr>
        <p:spPr/>
        <p:txBody>
          <a:bodyPr/>
          <a:lstStyle/>
          <a:p>
            <a:fld id="{E1F894F6-EA0C-446F-AAB8-BC9A70A5614D}" type="slidenum">
              <a:rPr lang="en-US" smtClean="0"/>
              <a:t>‹#›</a:t>
            </a:fld>
            <a:endParaRPr lang="en-US"/>
          </a:p>
        </p:txBody>
      </p:sp>
    </p:spTree>
    <p:extLst>
      <p:ext uri="{BB962C8B-B14F-4D97-AF65-F5344CB8AC3E}">
        <p14:creationId xmlns:p14="http://schemas.microsoft.com/office/powerpoint/2010/main" val="3248409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6698951-D958-4F37-BD8A-A59F48198CA3}"/>
              </a:ext>
            </a:extLst>
          </p:cNvPr>
          <p:cNvCxnSpPr>
            <a:cxnSpLocks/>
          </p:cNvCxnSpPr>
          <p:nvPr userDrawn="1"/>
        </p:nvCxnSpPr>
        <p:spPr>
          <a:xfrm>
            <a:off x="0" y="1078193"/>
            <a:ext cx="7381301" cy="0"/>
          </a:xfrm>
          <a:prstGeom prst="line">
            <a:avLst/>
          </a:prstGeom>
          <a:ln w="38100">
            <a:solidFill>
              <a:srgbClr val="1D243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E6C37D1-8C9C-41B4-A808-1A4C686E0A4C}"/>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13" name="Rectangle 12">
            <a:extLst>
              <a:ext uri="{FF2B5EF4-FFF2-40B4-BE49-F238E27FC236}">
                <a16:creationId xmlns:a16="http://schemas.microsoft.com/office/drawing/2014/main" id="{7C140B15-E2EF-4342-8356-BF4BE4A44E7C}"/>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Content Placeholder 2">
            <a:extLst>
              <a:ext uri="{FF2B5EF4-FFF2-40B4-BE49-F238E27FC236}">
                <a16:creationId xmlns:a16="http://schemas.microsoft.com/office/drawing/2014/main" id="{CF6821D0-B4D2-46EB-86DC-9846932FCDE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5D3D6-B9CD-4EEE-A265-ED48C091FA5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0F5561-E277-4153-99DC-630661038F79}"/>
              </a:ext>
            </a:extLst>
          </p:cNvPr>
          <p:cNvSpPr>
            <a:spLocks noGrp="1"/>
          </p:cNvSpPr>
          <p:nvPr>
            <p:ph type="dt" sz="half" idx="10"/>
          </p:nvPr>
        </p:nvSpPr>
        <p:spPr/>
        <p:txBody>
          <a:bodyPr/>
          <a:lstStyle>
            <a:lvl1pPr>
              <a:defRPr>
                <a:solidFill>
                  <a:schemeClr val="bg1"/>
                </a:solidFill>
              </a:defRPr>
            </a:lvl1pPr>
          </a:lstStyle>
          <a:p>
            <a:endParaRPr lang="en-US"/>
          </a:p>
        </p:txBody>
      </p:sp>
      <p:sp>
        <p:nvSpPr>
          <p:cNvPr id="6" name="Footer Placeholder 5">
            <a:extLst>
              <a:ext uri="{FF2B5EF4-FFF2-40B4-BE49-F238E27FC236}">
                <a16:creationId xmlns:a16="http://schemas.microsoft.com/office/drawing/2014/main" id="{3F4617C9-F07C-4499-89C0-3DF0DBA572B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038D66F9-9B59-4F06-AABB-F40AD2E61092}"/>
              </a:ext>
            </a:extLst>
          </p:cNvPr>
          <p:cNvSpPr>
            <a:spLocks noGrp="1"/>
          </p:cNvSpPr>
          <p:nvPr>
            <p:ph type="sldNum" sz="quarter" idx="12"/>
          </p:nvPr>
        </p:nvSpPr>
        <p:spPr/>
        <p:txBody>
          <a:bodyPr/>
          <a:lstStyle>
            <a:lvl1pPr>
              <a:defRPr>
                <a:solidFill>
                  <a:schemeClr val="bg1"/>
                </a:solidFill>
              </a:defRPr>
            </a:lvl1pPr>
          </a:lstStyle>
          <a:p>
            <a:fld id="{E1F894F6-EA0C-446F-AAB8-BC9A70A5614D}" type="slidenum">
              <a:rPr lang="en-US" smtClean="0"/>
              <a:t>‹#›</a:t>
            </a:fld>
            <a:endParaRPr lang="en-US"/>
          </a:p>
        </p:txBody>
      </p:sp>
      <p:sp>
        <p:nvSpPr>
          <p:cNvPr id="12" name="Title 1">
            <a:extLst>
              <a:ext uri="{FF2B5EF4-FFF2-40B4-BE49-F238E27FC236}">
                <a16:creationId xmlns:a16="http://schemas.microsoft.com/office/drawing/2014/main" id="{C285B8AF-2862-4221-926D-F065AD7E167D}"/>
              </a:ext>
            </a:extLst>
          </p:cNvPr>
          <p:cNvSpPr>
            <a:spLocks noGrp="1"/>
          </p:cNvSpPr>
          <p:nvPr>
            <p:ph type="title"/>
          </p:nvPr>
        </p:nvSpPr>
        <p:spPr>
          <a:xfrm>
            <a:off x="628650" y="173951"/>
            <a:ext cx="7886700" cy="899971"/>
          </a:xfrm>
        </p:spPr>
        <p:txBody>
          <a:bodyPr/>
          <a:lstStyle/>
          <a:p>
            <a:r>
              <a:rPr lang="en-US"/>
              <a:t>Click to edit Master title style</a:t>
            </a:r>
            <a:endParaRPr lang="en-US" dirty="0"/>
          </a:p>
        </p:txBody>
      </p:sp>
    </p:spTree>
    <p:extLst>
      <p:ext uri="{BB962C8B-B14F-4D97-AF65-F5344CB8AC3E}">
        <p14:creationId xmlns:p14="http://schemas.microsoft.com/office/powerpoint/2010/main" val="501564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C973C1CA-7760-4569-858B-FB7EDA7DA137}"/>
              </a:ext>
            </a:extLst>
          </p:cNvPr>
          <p:cNvCxnSpPr>
            <a:cxnSpLocks/>
          </p:cNvCxnSpPr>
          <p:nvPr userDrawn="1"/>
        </p:nvCxnSpPr>
        <p:spPr>
          <a:xfrm>
            <a:off x="0" y="1078193"/>
            <a:ext cx="7381301" cy="0"/>
          </a:xfrm>
          <a:prstGeom prst="line">
            <a:avLst/>
          </a:prstGeom>
          <a:ln w="38100">
            <a:solidFill>
              <a:srgbClr val="1D2432"/>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F682EA2-20C0-45DF-A300-9B07CB7DEE65}"/>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15" name="Rectangle 14">
            <a:extLst>
              <a:ext uri="{FF2B5EF4-FFF2-40B4-BE49-F238E27FC236}">
                <a16:creationId xmlns:a16="http://schemas.microsoft.com/office/drawing/2014/main" id="{F29063B1-0589-4CDA-BB98-0D94B4E698BC}"/>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Text Placeholder 2">
            <a:extLst>
              <a:ext uri="{FF2B5EF4-FFF2-40B4-BE49-F238E27FC236}">
                <a16:creationId xmlns:a16="http://schemas.microsoft.com/office/drawing/2014/main" id="{088FFF77-9D1D-45DC-9BD8-1EDB41A616BE}"/>
              </a:ext>
            </a:extLst>
          </p:cNvPr>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718D53-F7FF-4A5C-9D1E-347D5FFB6E7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4A2770-2ACD-463D-B51C-10B675E505A2}"/>
              </a:ext>
            </a:extLst>
          </p:cNvPr>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75413B-8243-44B5-96FB-C656C6B97266}"/>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246030-2A15-49D9-AB67-EF712EF6030A}"/>
              </a:ext>
            </a:extLst>
          </p:cNvPr>
          <p:cNvSpPr>
            <a:spLocks noGrp="1"/>
          </p:cNvSpPr>
          <p:nvPr>
            <p:ph type="dt" sz="half" idx="10"/>
          </p:nvPr>
        </p:nvSpPr>
        <p:spPr/>
        <p:txBody>
          <a:bodyPr/>
          <a:lstStyle>
            <a:lvl1pPr>
              <a:defRPr>
                <a:solidFill>
                  <a:schemeClr val="bg1"/>
                </a:solidFill>
              </a:defRPr>
            </a:lvl1pPr>
          </a:lstStyle>
          <a:p>
            <a:endParaRPr lang="en-US"/>
          </a:p>
        </p:txBody>
      </p:sp>
      <p:sp>
        <p:nvSpPr>
          <p:cNvPr id="8" name="Footer Placeholder 7">
            <a:extLst>
              <a:ext uri="{FF2B5EF4-FFF2-40B4-BE49-F238E27FC236}">
                <a16:creationId xmlns:a16="http://schemas.microsoft.com/office/drawing/2014/main" id="{AED91501-95C5-43EE-A98A-9F83AABC2BA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01679CE4-C2D5-4C0D-AAE9-36B34B8DDF2E}"/>
              </a:ext>
            </a:extLst>
          </p:cNvPr>
          <p:cNvSpPr>
            <a:spLocks noGrp="1"/>
          </p:cNvSpPr>
          <p:nvPr>
            <p:ph type="sldNum" sz="quarter" idx="12"/>
          </p:nvPr>
        </p:nvSpPr>
        <p:spPr/>
        <p:txBody>
          <a:bodyPr/>
          <a:lstStyle>
            <a:lvl1pPr>
              <a:defRPr>
                <a:solidFill>
                  <a:schemeClr val="bg1"/>
                </a:solidFill>
              </a:defRPr>
            </a:lvl1pPr>
          </a:lstStyle>
          <a:p>
            <a:fld id="{E1F894F6-EA0C-446F-AAB8-BC9A70A5614D}" type="slidenum">
              <a:rPr lang="en-US" smtClean="0"/>
              <a:t>‹#›</a:t>
            </a:fld>
            <a:endParaRPr lang="en-US"/>
          </a:p>
        </p:txBody>
      </p:sp>
      <p:sp>
        <p:nvSpPr>
          <p:cNvPr id="14" name="Title 1">
            <a:extLst>
              <a:ext uri="{FF2B5EF4-FFF2-40B4-BE49-F238E27FC236}">
                <a16:creationId xmlns:a16="http://schemas.microsoft.com/office/drawing/2014/main" id="{E10A7BB5-3D2D-47D3-A93F-6E9839E478B1}"/>
              </a:ext>
            </a:extLst>
          </p:cNvPr>
          <p:cNvSpPr>
            <a:spLocks noGrp="1"/>
          </p:cNvSpPr>
          <p:nvPr>
            <p:ph type="title"/>
          </p:nvPr>
        </p:nvSpPr>
        <p:spPr>
          <a:xfrm>
            <a:off x="628650" y="173951"/>
            <a:ext cx="7886700" cy="899971"/>
          </a:xfrm>
        </p:spPr>
        <p:txBody>
          <a:bodyPr/>
          <a:lstStyle/>
          <a:p>
            <a:r>
              <a:rPr lang="en-US"/>
              <a:t>Click to edit Master title style</a:t>
            </a:r>
            <a:endParaRPr lang="en-US" dirty="0"/>
          </a:p>
        </p:txBody>
      </p:sp>
    </p:spTree>
    <p:extLst>
      <p:ext uri="{BB962C8B-B14F-4D97-AF65-F5344CB8AC3E}">
        <p14:creationId xmlns:p14="http://schemas.microsoft.com/office/powerpoint/2010/main" val="1162124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EEB3DF1-B7CB-46CB-8F80-C692E48B15FE}"/>
              </a:ext>
            </a:extLst>
          </p:cNvPr>
          <p:cNvCxnSpPr>
            <a:cxnSpLocks/>
          </p:cNvCxnSpPr>
          <p:nvPr userDrawn="1"/>
        </p:nvCxnSpPr>
        <p:spPr>
          <a:xfrm>
            <a:off x="0" y="1078193"/>
            <a:ext cx="7381301" cy="0"/>
          </a:xfrm>
          <a:prstGeom prst="line">
            <a:avLst/>
          </a:prstGeom>
          <a:ln w="38100">
            <a:solidFill>
              <a:srgbClr val="1D243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FFED8F2A-E83B-4FDA-A49A-38C7BE9A9B42}"/>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13" name="Rectangle 12">
            <a:extLst>
              <a:ext uri="{FF2B5EF4-FFF2-40B4-BE49-F238E27FC236}">
                <a16:creationId xmlns:a16="http://schemas.microsoft.com/office/drawing/2014/main" id="{7C140B15-E2EF-4342-8356-BF4BE4A44E7C}"/>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Content Placeholder 2">
            <a:extLst>
              <a:ext uri="{FF2B5EF4-FFF2-40B4-BE49-F238E27FC236}">
                <a16:creationId xmlns:a16="http://schemas.microsoft.com/office/drawing/2014/main" id="{CF6821D0-B4D2-46EB-86DC-9846932FCDE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5D3D6-B9CD-4EEE-A265-ED48C091FA5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0F5561-E277-4153-99DC-630661038F79}"/>
              </a:ext>
            </a:extLst>
          </p:cNvPr>
          <p:cNvSpPr>
            <a:spLocks noGrp="1"/>
          </p:cNvSpPr>
          <p:nvPr>
            <p:ph type="dt" sz="half" idx="10"/>
          </p:nvPr>
        </p:nvSpPr>
        <p:spPr/>
        <p:txBody>
          <a:bodyPr/>
          <a:lstStyle>
            <a:lvl1pPr>
              <a:defRPr>
                <a:solidFill>
                  <a:schemeClr val="bg1"/>
                </a:solidFill>
              </a:defRPr>
            </a:lvl1pPr>
          </a:lstStyle>
          <a:p>
            <a:endParaRPr lang="en-US"/>
          </a:p>
        </p:txBody>
      </p:sp>
      <p:sp>
        <p:nvSpPr>
          <p:cNvPr id="6" name="Footer Placeholder 5">
            <a:extLst>
              <a:ext uri="{FF2B5EF4-FFF2-40B4-BE49-F238E27FC236}">
                <a16:creationId xmlns:a16="http://schemas.microsoft.com/office/drawing/2014/main" id="{3F4617C9-F07C-4499-89C0-3DF0DBA572B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038D66F9-9B59-4F06-AABB-F40AD2E61092}"/>
              </a:ext>
            </a:extLst>
          </p:cNvPr>
          <p:cNvSpPr>
            <a:spLocks noGrp="1"/>
          </p:cNvSpPr>
          <p:nvPr>
            <p:ph type="sldNum" sz="quarter" idx="12"/>
          </p:nvPr>
        </p:nvSpPr>
        <p:spPr/>
        <p:txBody>
          <a:bodyPr/>
          <a:lstStyle>
            <a:lvl1pPr>
              <a:defRPr>
                <a:solidFill>
                  <a:schemeClr val="bg1"/>
                </a:solidFill>
              </a:defRPr>
            </a:lvl1pPr>
          </a:lstStyle>
          <a:p>
            <a:fld id="{E1F894F6-EA0C-446F-AAB8-BC9A70A5614D}" type="slidenum">
              <a:rPr lang="en-US" smtClean="0"/>
              <a:t>‹#›</a:t>
            </a:fld>
            <a:endParaRPr lang="en-US"/>
          </a:p>
        </p:txBody>
      </p:sp>
      <p:sp>
        <p:nvSpPr>
          <p:cNvPr id="12" name="Title 1">
            <a:extLst>
              <a:ext uri="{FF2B5EF4-FFF2-40B4-BE49-F238E27FC236}">
                <a16:creationId xmlns:a16="http://schemas.microsoft.com/office/drawing/2014/main" id="{C285B8AF-2862-4221-926D-F065AD7E167D}"/>
              </a:ext>
            </a:extLst>
          </p:cNvPr>
          <p:cNvSpPr>
            <a:spLocks noGrp="1"/>
          </p:cNvSpPr>
          <p:nvPr>
            <p:ph type="title"/>
          </p:nvPr>
        </p:nvSpPr>
        <p:spPr>
          <a:xfrm>
            <a:off x="628650" y="173951"/>
            <a:ext cx="7886700" cy="899971"/>
          </a:xfrm>
        </p:spPr>
        <p:txBody>
          <a:bodyPr/>
          <a:lstStyle/>
          <a:p>
            <a:r>
              <a:rPr lang="en-US" dirty="0"/>
              <a:t>Click to edit Master title style</a:t>
            </a:r>
          </a:p>
        </p:txBody>
      </p:sp>
    </p:spTree>
    <p:extLst>
      <p:ext uri="{BB962C8B-B14F-4D97-AF65-F5344CB8AC3E}">
        <p14:creationId xmlns:p14="http://schemas.microsoft.com/office/powerpoint/2010/main" val="187609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C279823-5A90-4FE9-BD13-00A70A4DAA8C}"/>
              </a:ext>
            </a:extLst>
          </p:cNvPr>
          <p:cNvCxnSpPr>
            <a:cxnSpLocks/>
          </p:cNvCxnSpPr>
          <p:nvPr userDrawn="1"/>
        </p:nvCxnSpPr>
        <p:spPr>
          <a:xfrm>
            <a:off x="0" y="1078193"/>
            <a:ext cx="7381301" cy="0"/>
          </a:xfrm>
          <a:prstGeom prst="line">
            <a:avLst/>
          </a:prstGeom>
          <a:ln w="38100">
            <a:solidFill>
              <a:srgbClr val="1D2432"/>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4A716CA-2882-47F1-8C54-3B4BDE66A7D4}"/>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15" name="Rectangle 14">
            <a:extLst>
              <a:ext uri="{FF2B5EF4-FFF2-40B4-BE49-F238E27FC236}">
                <a16:creationId xmlns:a16="http://schemas.microsoft.com/office/drawing/2014/main" id="{F29063B1-0589-4CDA-BB98-0D94B4E698BC}"/>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Text Placeholder 2">
            <a:extLst>
              <a:ext uri="{FF2B5EF4-FFF2-40B4-BE49-F238E27FC236}">
                <a16:creationId xmlns:a16="http://schemas.microsoft.com/office/drawing/2014/main" id="{088FFF77-9D1D-45DC-9BD8-1EDB41A616BE}"/>
              </a:ext>
            </a:extLst>
          </p:cNvPr>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718D53-F7FF-4A5C-9D1E-347D5FFB6E7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4A2770-2ACD-463D-B51C-10B675E505A2}"/>
              </a:ext>
            </a:extLst>
          </p:cNvPr>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75413B-8243-44B5-96FB-C656C6B97266}"/>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246030-2A15-49D9-AB67-EF712EF6030A}"/>
              </a:ext>
            </a:extLst>
          </p:cNvPr>
          <p:cNvSpPr>
            <a:spLocks noGrp="1"/>
          </p:cNvSpPr>
          <p:nvPr>
            <p:ph type="dt" sz="half" idx="10"/>
          </p:nvPr>
        </p:nvSpPr>
        <p:spPr/>
        <p:txBody>
          <a:bodyPr/>
          <a:lstStyle>
            <a:lvl1pPr>
              <a:defRPr>
                <a:solidFill>
                  <a:schemeClr val="bg1"/>
                </a:solidFill>
              </a:defRPr>
            </a:lvl1pPr>
          </a:lstStyle>
          <a:p>
            <a:endParaRPr lang="en-US"/>
          </a:p>
        </p:txBody>
      </p:sp>
      <p:sp>
        <p:nvSpPr>
          <p:cNvPr id="8" name="Footer Placeholder 7">
            <a:extLst>
              <a:ext uri="{FF2B5EF4-FFF2-40B4-BE49-F238E27FC236}">
                <a16:creationId xmlns:a16="http://schemas.microsoft.com/office/drawing/2014/main" id="{AED91501-95C5-43EE-A98A-9F83AABC2BA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01679CE4-C2D5-4C0D-AAE9-36B34B8DDF2E}"/>
              </a:ext>
            </a:extLst>
          </p:cNvPr>
          <p:cNvSpPr>
            <a:spLocks noGrp="1"/>
          </p:cNvSpPr>
          <p:nvPr>
            <p:ph type="sldNum" sz="quarter" idx="12"/>
          </p:nvPr>
        </p:nvSpPr>
        <p:spPr/>
        <p:txBody>
          <a:bodyPr/>
          <a:lstStyle>
            <a:lvl1pPr>
              <a:defRPr>
                <a:solidFill>
                  <a:schemeClr val="bg1"/>
                </a:solidFill>
              </a:defRPr>
            </a:lvl1pPr>
          </a:lstStyle>
          <a:p>
            <a:fld id="{E1F894F6-EA0C-446F-AAB8-BC9A70A5614D}" type="slidenum">
              <a:rPr lang="en-US" smtClean="0"/>
              <a:t>‹#›</a:t>
            </a:fld>
            <a:endParaRPr lang="en-US"/>
          </a:p>
        </p:txBody>
      </p:sp>
      <p:sp>
        <p:nvSpPr>
          <p:cNvPr id="14" name="Title 1">
            <a:extLst>
              <a:ext uri="{FF2B5EF4-FFF2-40B4-BE49-F238E27FC236}">
                <a16:creationId xmlns:a16="http://schemas.microsoft.com/office/drawing/2014/main" id="{E10A7BB5-3D2D-47D3-A93F-6E9839E478B1}"/>
              </a:ext>
            </a:extLst>
          </p:cNvPr>
          <p:cNvSpPr>
            <a:spLocks noGrp="1"/>
          </p:cNvSpPr>
          <p:nvPr>
            <p:ph type="title"/>
          </p:nvPr>
        </p:nvSpPr>
        <p:spPr>
          <a:xfrm>
            <a:off x="628650" y="173951"/>
            <a:ext cx="7886700" cy="899971"/>
          </a:xfrm>
        </p:spPr>
        <p:txBody>
          <a:bodyPr/>
          <a:lstStyle/>
          <a:p>
            <a:r>
              <a:rPr lang="en-US" dirty="0"/>
              <a:t>Click to edit Master title style</a:t>
            </a:r>
          </a:p>
        </p:txBody>
      </p:sp>
    </p:spTree>
    <p:extLst>
      <p:ext uri="{BB962C8B-B14F-4D97-AF65-F5344CB8AC3E}">
        <p14:creationId xmlns:p14="http://schemas.microsoft.com/office/powerpoint/2010/main" val="163490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7A1F56B5-1CE4-45B4-8A54-05576CC13E91}"/>
              </a:ext>
            </a:extLst>
          </p:cNvPr>
          <p:cNvCxnSpPr>
            <a:cxnSpLocks/>
          </p:cNvCxnSpPr>
          <p:nvPr userDrawn="1"/>
        </p:nvCxnSpPr>
        <p:spPr>
          <a:xfrm>
            <a:off x="0" y="1078193"/>
            <a:ext cx="7381301" cy="0"/>
          </a:xfrm>
          <a:prstGeom prst="line">
            <a:avLst/>
          </a:prstGeom>
          <a:ln w="38100">
            <a:solidFill>
              <a:srgbClr val="1D243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99BF0F3-3FE0-42AC-9151-0E2233150555}"/>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11" name="Rectangle 10">
            <a:extLst>
              <a:ext uri="{FF2B5EF4-FFF2-40B4-BE49-F238E27FC236}">
                <a16:creationId xmlns:a16="http://schemas.microsoft.com/office/drawing/2014/main" id="{DB7B1808-189C-4D32-ADFA-7BD3D7983F79}"/>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Content Placeholder 2">
            <a:extLst>
              <a:ext uri="{FF2B5EF4-FFF2-40B4-BE49-F238E27FC236}">
                <a16:creationId xmlns:a16="http://schemas.microsoft.com/office/drawing/2014/main" id="{5F283C03-2A77-4661-9D97-BF0B5A9C95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A22B4-6FA9-4283-A45B-71D17A9DA0AF}"/>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DCFAAF6B-A630-43C1-80BE-EE6DEE947D0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2FCBD77D-08B7-4B01-8F63-12CEDCAF06C8}"/>
              </a:ext>
            </a:extLst>
          </p:cNvPr>
          <p:cNvSpPr>
            <a:spLocks noGrp="1"/>
          </p:cNvSpPr>
          <p:nvPr>
            <p:ph type="sldNum" sz="quarter" idx="12"/>
          </p:nvPr>
        </p:nvSpPr>
        <p:spPr/>
        <p:txBody>
          <a:bodyPr/>
          <a:lstStyle>
            <a:lvl1pPr>
              <a:defRPr>
                <a:solidFill>
                  <a:schemeClr val="bg1"/>
                </a:solidFill>
              </a:defRPr>
            </a:lvl1pPr>
          </a:lstStyle>
          <a:p>
            <a:fld id="{E1F894F6-EA0C-446F-AAB8-BC9A70A5614D}" type="slidenum">
              <a:rPr lang="en-US" smtClean="0"/>
              <a:t>‹#›</a:t>
            </a:fld>
            <a:endParaRPr lang="en-US"/>
          </a:p>
        </p:txBody>
      </p:sp>
      <p:sp>
        <p:nvSpPr>
          <p:cNvPr id="16" name="Title 1">
            <a:extLst>
              <a:ext uri="{FF2B5EF4-FFF2-40B4-BE49-F238E27FC236}">
                <a16:creationId xmlns:a16="http://schemas.microsoft.com/office/drawing/2014/main" id="{A332C525-751D-493B-B910-C6796887D192}"/>
              </a:ext>
            </a:extLst>
          </p:cNvPr>
          <p:cNvSpPr>
            <a:spLocks noGrp="1"/>
          </p:cNvSpPr>
          <p:nvPr>
            <p:ph type="title"/>
          </p:nvPr>
        </p:nvSpPr>
        <p:spPr>
          <a:xfrm>
            <a:off x="24737" y="283369"/>
            <a:ext cx="7886700" cy="899971"/>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12978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7BE251-DC16-4B4B-9E8A-DBD2228DC115}"/>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10" name="Rectangle 9">
            <a:extLst>
              <a:ext uri="{FF2B5EF4-FFF2-40B4-BE49-F238E27FC236}">
                <a16:creationId xmlns:a16="http://schemas.microsoft.com/office/drawing/2014/main" id="{B1A94BFD-3526-4412-A524-1A4BEF3574C5}"/>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Title 1">
            <a:extLst>
              <a:ext uri="{FF2B5EF4-FFF2-40B4-BE49-F238E27FC236}">
                <a16:creationId xmlns:a16="http://schemas.microsoft.com/office/drawing/2014/main" id="{449080DD-A56F-4CD6-8190-8F70A2A4FACB}"/>
              </a:ext>
            </a:extLst>
          </p:cNvPr>
          <p:cNvSpPr>
            <a:spLocks noGrp="1"/>
          </p:cNvSpPr>
          <p:nvPr>
            <p:ph type="title"/>
          </p:nvPr>
        </p:nvSpPr>
        <p:spPr>
          <a:xfrm>
            <a:off x="623888" y="1709741"/>
            <a:ext cx="78867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971DFB1-CB98-4EC3-B643-F7D82E928ECE}"/>
              </a:ext>
            </a:extLst>
          </p:cNvPr>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117E30-BE39-4455-BEED-F9FDB027F611}"/>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6AE9EDE9-3043-4BB8-AE17-402DC68EA870}"/>
              </a:ext>
            </a:extLst>
          </p:cNvPr>
          <p:cNvSpPr>
            <a:spLocks noGrp="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24255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89B4271-C83E-47FA-968F-05B3B5A35FD8}"/>
              </a:ext>
            </a:extLst>
          </p:cNvPr>
          <p:cNvCxnSpPr>
            <a:cxnSpLocks/>
          </p:cNvCxnSpPr>
          <p:nvPr userDrawn="1"/>
        </p:nvCxnSpPr>
        <p:spPr>
          <a:xfrm>
            <a:off x="0" y="1078193"/>
            <a:ext cx="7381301" cy="0"/>
          </a:xfrm>
          <a:prstGeom prst="line">
            <a:avLst/>
          </a:prstGeom>
          <a:ln w="38100">
            <a:solidFill>
              <a:srgbClr val="1D2432"/>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6E46974-8CD7-4189-A3CD-953EE0799D74}"/>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13" name="Rectangle 12">
            <a:extLst>
              <a:ext uri="{FF2B5EF4-FFF2-40B4-BE49-F238E27FC236}">
                <a16:creationId xmlns:a16="http://schemas.microsoft.com/office/drawing/2014/main" id="{7C140B15-E2EF-4342-8356-BF4BE4A44E7C}"/>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Content Placeholder 2">
            <a:extLst>
              <a:ext uri="{FF2B5EF4-FFF2-40B4-BE49-F238E27FC236}">
                <a16:creationId xmlns:a16="http://schemas.microsoft.com/office/drawing/2014/main" id="{CF6821D0-B4D2-46EB-86DC-9846932FCDE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5D3D6-B9CD-4EEE-A265-ED48C091FA5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0F5561-E277-4153-99DC-630661038F79}"/>
              </a:ext>
            </a:extLst>
          </p:cNvPr>
          <p:cNvSpPr>
            <a:spLocks noGrp="1"/>
          </p:cNvSpPr>
          <p:nvPr>
            <p:ph type="dt" sz="half" idx="10"/>
          </p:nvPr>
        </p:nvSpPr>
        <p:spPr/>
        <p:txBody>
          <a:bodyPr/>
          <a:lstStyle>
            <a:lvl1pPr>
              <a:defRPr>
                <a:solidFill>
                  <a:schemeClr val="bg1"/>
                </a:solidFill>
              </a:defRPr>
            </a:lvl1pPr>
          </a:lstStyle>
          <a:p>
            <a:endParaRPr lang="en-US"/>
          </a:p>
        </p:txBody>
      </p:sp>
      <p:sp>
        <p:nvSpPr>
          <p:cNvPr id="6" name="Footer Placeholder 5">
            <a:extLst>
              <a:ext uri="{FF2B5EF4-FFF2-40B4-BE49-F238E27FC236}">
                <a16:creationId xmlns:a16="http://schemas.microsoft.com/office/drawing/2014/main" id="{3F4617C9-F07C-4499-89C0-3DF0DBA572B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038D66F9-9B59-4F06-AABB-F40AD2E61092}"/>
              </a:ext>
            </a:extLst>
          </p:cNvPr>
          <p:cNvSpPr>
            <a:spLocks noGrp="1"/>
          </p:cNvSpPr>
          <p:nvPr>
            <p:ph type="sldNum" sz="quarter" idx="12"/>
          </p:nvPr>
        </p:nvSpPr>
        <p:spPr/>
        <p:txBody>
          <a:bodyPr/>
          <a:lstStyle>
            <a:lvl1pPr>
              <a:defRPr>
                <a:solidFill>
                  <a:schemeClr val="bg1"/>
                </a:solidFill>
              </a:defRPr>
            </a:lvl1pPr>
          </a:lstStyle>
          <a:p>
            <a:fld id="{E1F894F6-EA0C-446F-AAB8-BC9A70A5614D}" type="slidenum">
              <a:rPr lang="en-US" smtClean="0"/>
              <a:t>‹#›</a:t>
            </a:fld>
            <a:endParaRPr lang="en-US"/>
          </a:p>
        </p:txBody>
      </p:sp>
      <p:sp>
        <p:nvSpPr>
          <p:cNvPr id="12" name="Title 1">
            <a:extLst>
              <a:ext uri="{FF2B5EF4-FFF2-40B4-BE49-F238E27FC236}">
                <a16:creationId xmlns:a16="http://schemas.microsoft.com/office/drawing/2014/main" id="{C285B8AF-2862-4221-926D-F065AD7E167D}"/>
              </a:ext>
            </a:extLst>
          </p:cNvPr>
          <p:cNvSpPr>
            <a:spLocks noGrp="1"/>
          </p:cNvSpPr>
          <p:nvPr>
            <p:ph type="title"/>
          </p:nvPr>
        </p:nvSpPr>
        <p:spPr>
          <a:xfrm>
            <a:off x="628650" y="173951"/>
            <a:ext cx="7886700" cy="899971"/>
          </a:xfrm>
        </p:spPr>
        <p:txBody>
          <a:bodyPr/>
          <a:lstStyle/>
          <a:p>
            <a:r>
              <a:rPr lang="en-US"/>
              <a:t>Click to edit Master title style</a:t>
            </a:r>
            <a:endParaRPr lang="en-US" dirty="0"/>
          </a:p>
        </p:txBody>
      </p:sp>
    </p:spTree>
    <p:extLst>
      <p:ext uri="{BB962C8B-B14F-4D97-AF65-F5344CB8AC3E}">
        <p14:creationId xmlns:p14="http://schemas.microsoft.com/office/powerpoint/2010/main" val="133998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BE42328-7482-49DA-9061-F8A183BE4D43}"/>
              </a:ext>
            </a:extLst>
          </p:cNvPr>
          <p:cNvCxnSpPr>
            <a:cxnSpLocks/>
          </p:cNvCxnSpPr>
          <p:nvPr userDrawn="1"/>
        </p:nvCxnSpPr>
        <p:spPr>
          <a:xfrm>
            <a:off x="0" y="1078193"/>
            <a:ext cx="7381301" cy="0"/>
          </a:xfrm>
          <a:prstGeom prst="line">
            <a:avLst/>
          </a:prstGeom>
          <a:ln w="38100">
            <a:solidFill>
              <a:srgbClr val="1D2432"/>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BCBD2D5-53DD-4094-9885-9B164B0DC10E}"/>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15" name="Rectangle 14">
            <a:extLst>
              <a:ext uri="{FF2B5EF4-FFF2-40B4-BE49-F238E27FC236}">
                <a16:creationId xmlns:a16="http://schemas.microsoft.com/office/drawing/2014/main" id="{F29063B1-0589-4CDA-BB98-0D94B4E698BC}"/>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Text Placeholder 2">
            <a:extLst>
              <a:ext uri="{FF2B5EF4-FFF2-40B4-BE49-F238E27FC236}">
                <a16:creationId xmlns:a16="http://schemas.microsoft.com/office/drawing/2014/main" id="{088FFF77-9D1D-45DC-9BD8-1EDB41A616BE}"/>
              </a:ext>
            </a:extLst>
          </p:cNvPr>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718D53-F7FF-4A5C-9D1E-347D5FFB6E7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4A2770-2ACD-463D-B51C-10B675E505A2}"/>
              </a:ext>
            </a:extLst>
          </p:cNvPr>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75413B-8243-44B5-96FB-C656C6B97266}"/>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246030-2A15-49D9-AB67-EF712EF6030A}"/>
              </a:ext>
            </a:extLst>
          </p:cNvPr>
          <p:cNvSpPr>
            <a:spLocks noGrp="1"/>
          </p:cNvSpPr>
          <p:nvPr>
            <p:ph type="dt" sz="half" idx="10"/>
          </p:nvPr>
        </p:nvSpPr>
        <p:spPr/>
        <p:txBody>
          <a:bodyPr/>
          <a:lstStyle>
            <a:lvl1pPr>
              <a:defRPr>
                <a:solidFill>
                  <a:schemeClr val="bg1"/>
                </a:solidFill>
              </a:defRPr>
            </a:lvl1pPr>
          </a:lstStyle>
          <a:p>
            <a:endParaRPr lang="en-US"/>
          </a:p>
        </p:txBody>
      </p:sp>
      <p:sp>
        <p:nvSpPr>
          <p:cNvPr id="8" name="Footer Placeholder 7">
            <a:extLst>
              <a:ext uri="{FF2B5EF4-FFF2-40B4-BE49-F238E27FC236}">
                <a16:creationId xmlns:a16="http://schemas.microsoft.com/office/drawing/2014/main" id="{AED91501-95C5-43EE-A98A-9F83AABC2BA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01679CE4-C2D5-4C0D-AAE9-36B34B8DDF2E}"/>
              </a:ext>
            </a:extLst>
          </p:cNvPr>
          <p:cNvSpPr>
            <a:spLocks noGrp="1"/>
          </p:cNvSpPr>
          <p:nvPr>
            <p:ph type="sldNum" sz="quarter" idx="12"/>
          </p:nvPr>
        </p:nvSpPr>
        <p:spPr/>
        <p:txBody>
          <a:bodyPr/>
          <a:lstStyle>
            <a:lvl1pPr>
              <a:defRPr>
                <a:solidFill>
                  <a:schemeClr val="bg1"/>
                </a:solidFill>
              </a:defRPr>
            </a:lvl1pPr>
          </a:lstStyle>
          <a:p>
            <a:fld id="{E1F894F6-EA0C-446F-AAB8-BC9A70A5614D}" type="slidenum">
              <a:rPr lang="en-US" smtClean="0"/>
              <a:t>‹#›</a:t>
            </a:fld>
            <a:endParaRPr lang="en-US"/>
          </a:p>
        </p:txBody>
      </p:sp>
      <p:sp>
        <p:nvSpPr>
          <p:cNvPr id="14" name="Title 1">
            <a:extLst>
              <a:ext uri="{FF2B5EF4-FFF2-40B4-BE49-F238E27FC236}">
                <a16:creationId xmlns:a16="http://schemas.microsoft.com/office/drawing/2014/main" id="{E10A7BB5-3D2D-47D3-A93F-6E9839E478B1}"/>
              </a:ext>
            </a:extLst>
          </p:cNvPr>
          <p:cNvSpPr>
            <a:spLocks noGrp="1"/>
          </p:cNvSpPr>
          <p:nvPr>
            <p:ph type="title"/>
          </p:nvPr>
        </p:nvSpPr>
        <p:spPr>
          <a:xfrm>
            <a:off x="628650" y="173951"/>
            <a:ext cx="7886700" cy="899971"/>
          </a:xfrm>
        </p:spPr>
        <p:txBody>
          <a:bodyPr/>
          <a:lstStyle/>
          <a:p>
            <a:r>
              <a:rPr lang="en-US"/>
              <a:t>Click to edit Master title style</a:t>
            </a:r>
            <a:endParaRPr lang="en-US" dirty="0"/>
          </a:p>
        </p:txBody>
      </p:sp>
    </p:spTree>
    <p:extLst>
      <p:ext uri="{BB962C8B-B14F-4D97-AF65-F5344CB8AC3E}">
        <p14:creationId xmlns:p14="http://schemas.microsoft.com/office/powerpoint/2010/main" val="325048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E24BB0C-BFC7-45E9-A9A6-193721CECD77}"/>
              </a:ext>
            </a:extLst>
          </p:cNvPr>
          <p:cNvCxnSpPr>
            <a:cxnSpLocks/>
          </p:cNvCxnSpPr>
          <p:nvPr userDrawn="1"/>
        </p:nvCxnSpPr>
        <p:spPr>
          <a:xfrm>
            <a:off x="0" y="1078193"/>
            <a:ext cx="7381301" cy="0"/>
          </a:xfrm>
          <a:prstGeom prst="line">
            <a:avLst/>
          </a:prstGeom>
          <a:ln w="38100">
            <a:solidFill>
              <a:srgbClr val="1D243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87EB819-1AA5-4DEA-A6FA-FE302ECE5546}"/>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11" name="Rectangle 10">
            <a:extLst>
              <a:ext uri="{FF2B5EF4-FFF2-40B4-BE49-F238E27FC236}">
                <a16:creationId xmlns:a16="http://schemas.microsoft.com/office/drawing/2014/main" id="{C8E3F886-4F7E-47BA-8271-F0A05D75D6B2}"/>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Title 1">
            <a:extLst>
              <a:ext uri="{FF2B5EF4-FFF2-40B4-BE49-F238E27FC236}">
                <a16:creationId xmlns:a16="http://schemas.microsoft.com/office/drawing/2014/main" id="{B804FB0B-9560-48D4-9781-D951CBEFA8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D3F0EF-15CB-4102-A8C2-1A00FE5A588B}"/>
              </a:ext>
            </a:extLst>
          </p:cNvPr>
          <p:cNvSpPr>
            <a:spLocks noGrp="1"/>
          </p:cNvSpPr>
          <p:nvPr>
            <p:ph type="dt" sz="half" idx="10"/>
          </p:nvPr>
        </p:nvSpPr>
        <p:spPr/>
        <p:txBody>
          <a:bodyPr/>
          <a:lstStyle>
            <a:lvl1pPr>
              <a:defRPr>
                <a:solidFill>
                  <a:schemeClr val="bg1"/>
                </a:solidFill>
              </a:defRPr>
            </a:lvl1pPr>
          </a:lstStyle>
          <a:p>
            <a:endParaRPr lang="en-US"/>
          </a:p>
        </p:txBody>
      </p:sp>
      <p:sp>
        <p:nvSpPr>
          <p:cNvPr id="4" name="Footer Placeholder 3">
            <a:extLst>
              <a:ext uri="{FF2B5EF4-FFF2-40B4-BE49-F238E27FC236}">
                <a16:creationId xmlns:a16="http://schemas.microsoft.com/office/drawing/2014/main" id="{E7CA9A57-B7B5-4274-910F-D278FC743DE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0ED71854-A9F8-4960-9387-5441417212DB}"/>
              </a:ext>
            </a:extLst>
          </p:cNvPr>
          <p:cNvSpPr>
            <a:spLocks noGrp="1"/>
          </p:cNvSpPr>
          <p:nvPr>
            <p:ph type="sldNum" sz="quarter" idx="12"/>
          </p:nvPr>
        </p:nvSpPr>
        <p:spPr/>
        <p:txBody>
          <a:bodyPr/>
          <a:lstStyle>
            <a:lvl1pPr>
              <a:defRPr>
                <a:solidFill>
                  <a:schemeClr val="bg1"/>
                </a:solidFill>
              </a:defRPr>
            </a:lvl1pPr>
          </a:lstStyle>
          <a:p>
            <a:fld id="{E1F894F6-EA0C-446F-AAB8-BC9A70A5614D}" type="slidenum">
              <a:rPr lang="en-US" smtClean="0"/>
              <a:t>‹#›</a:t>
            </a:fld>
            <a:endParaRPr lang="en-US"/>
          </a:p>
        </p:txBody>
      </p:sp>
    </p:spTree>
    <p:extLst>
      <p:ext uri="{BB962C8B-B14F-4D97-AF65-F5344CB8AC3E}">
        <p14:creationId xmlns:p14="http://schemas.microsoft.com/office/powerpoint/2010/main" val="382597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8DF96D-0594-49EC-BE2D-8E5B966D2C47}"/>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9" name="Rectangle 8">
            <a:extLst>
              <a:ext uri="{FF2B5EF4-FFF2-40B4-BE49-F238E27FC236}">
                <a16:creationId xmlns:a16="http://schemas.microsoft.com/office/drawing/2014/main" id="{EAB38081-67E8-456D-B7F7-0E940DF9E0B5}"/>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Date Placeholder 1">
            <a:extLst>
              <a:ext uri="{FF2B5EF4-FFF2-40B4-BE49-F238E27FC236}">
                <a16:creationId xmlns:a16="http://schemas.microsoft.com/office/drawing/2014/main" id="{B51993DC-BAEC-4DA2-B1FC-EBA34151C32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01DF677-5552-4A72-9E83-BE1D7A6FF60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80ACDC9F-E477-401B-8A7B-1B5F2E331FB2}"/>
              </a:ext>
            </a:extLst>
          </p:cNvPr>
          <p:cNvSpPr>
            <a:spLocks noGrp="1"/>
          </p:cNvSpPr>
          <p:nvPr>
            <p:ph type="sldNum" sz="quarter" idx="12"/>
          </p:nvPr>
        </p:nvSpPr>
        <p:spPr/>
        <p:txBody>
          <a:bodyPr/>
          <a:lstStyle>
            <a:lvl1pPr>
              <a:defRPr>
                <a:solidFill>
                  <a:schemeClr val="bg1"/>
                </a:solidFill>
              </a:defRPr>
            </a:lvl1pPr>
          </a:lstStyle>
          <a:p>
            <a:fld id="{E1F894F6-EA0C-446F-AAB8-BC9A70A5614D}" type="slidenum">
              <a:rPr lang="en-US" smtClean="0"/>
              <a:t>‹#›</a:t>
            </a:fld>
            <a:endParaRPr lang="en-US"/>
          </a:p>
        </p:txBody>
      </p:sp>
    </p:spTree>
    <p:extLst>
      <p:ext uri="{BB962C8B-B14F-4D97-AF65-F5344CB8AC3E}">
        <p14:creationId xmlns:p14="http://schemas.microsoft.com/office/powerpoint/2010/main" val="408318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1993DC-BAEC-4DA2-B1FC-EBA34151C32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01DF677-5552-4A72-9E83-BE1D7A6FF607}"/>
              </a:ext>
            </a:extLst>
          </p:cNvPr>
          <p:cNvSpPr>
            <a:spLocks noGrp="1"/>
          </p:cNvSpPr>
          <p:nvPr>
            <p:ph type="ftr" sz="quarter" idx="11"/>
          </p:nvPr>
        </p:nvSpPr>
        <p:spPr/>
        <p:txBody>
          <a:bodyPr/>
          <a:lstStyle>
            <a:lvl1pPr>
              <a:defRPr>
                <a:solidFill>
                  <a:schemeClr val="bg1"/>
                </a:solidFill>
              </a:defRPr>
            </a:lvl1pPr>
          </a:lstStyle>
          <a:p>
            <a:endParaRPr lang="en-US"/>
          </a:p>
        </p:txBody>
      </p:sp>
      <p:cxnSp>
        <p:nvCxnSpPr>
          <p:cNvPr id="11" name="Straight Connector 10">
            <a:extLst>
              <a:ext uri="{FF2B5EF4-FFF2-40B4-BE49-F238E27FC236}">
                <a16:creationId xmlns:a16="http://schemas.microsoft.com/office/drawing/2014/main" id="{7699AFC5-BDA4-4F1A-879C-849B4E739306}"/>
              </a:ext>
            </a:extLst>
          </p:cNvPr>
          <p:cNvCxnSpPr>
            <a:cxnSpLocks/>
          </p:cNvCxnSpPr>
          <p:nvPr/>
        </p:nvCxnSpPr>
        <p:spPr>
          <a:xfrm>
            <a:off x="0" y="1292101"/>
            <a:ext cx="9144000" cy="0"/>
          </a:xfrm>
          <a:prstGeom prst="line">
            <a:avLst/>
          </a:prstGeom>
          <a:ln w="130175">
            <a:solidFill>
              <a:srgbClr val="1D243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67A4D8D-4964-448A-A0FA-D9D6F9B38EAF}"/>
              </a:ext>
            </a:extLst>
          </p:cNvPr>
          <p:cNvCxnSpPr>
            <a:cxnSpLocks/>
          </p:cNvCxnSpPr>
          <p:nvPr/>
        </p:nvCxnSpPr>
        <p:spPr>
          <a:xfrm>
            <a:off x="0" y="1418879"/>
            <a:ext cx="9144000" cy="0"/>
          </a:xfrm>
          <a:prstGeom prst="line">
            <a:avLst/>
          </a:prstGeom>
          <a:ln w="130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A05EC6-BB47-4E1C-AF96-5EC5E026E689}"/>
              </a:ext>
            </a:extLst>
          </p:cNvPr>
          <p:cNvCxnSpPr>
            <a:cxnSpLocks/>
          </p:cNvCxnSpPr>
          <p:nvPr/>
        </p:nvCxnSpPr>
        <p:spPr>
          <a:xfrm>
            <a:off x="0" y="1292101"/>
            <a:ext cx="9144000" cy="0"/>
          </a:xfrm>
          <a:prstGeom prst="line">
            <a:avLst/>
          </a:prstGeom>
          <a:ln w="130175">
            <a:solidFill>
              <a:srgbClr val="1D243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A91D01-6411-467F-9C2F-F4375608CD60}"/>
              </a:ext>
            </a:extLst>
          </p:cNvPr>
          <p:cNvCxnSpPr>
            <a:cxnSpLocks/>
          </p:cNvCxnSpPr>
          <p:nvPr/>
        </p:nvCxnSpPr>
        <p:spPr>
          <a:xfrm>
            <a:off x="0" y="1418879"/>
            <a:ext cx="9144000" cy="0"/>
          </a:xfrm>
          <a:prstGeom prst="line">
            <a:avLst/>
          </a:prstGeom>
          <a:ln w="130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2410A98-D364-4AFC-BC2A-928B2CB67594}"/>
              </a:ext>
            </a:extLst>
          </p:cNvPr>
          <p:cNvSpPr/>
          <p:nvPr userDrawn="1"/>
        </p:nvSpPr>
        <p:spPr>
          <a:xfrm>
            <a:off x="0" y="2092787"/>
            <a:ext cx="9144000" cy="3794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1" name="Straight Connector 20">
            <a:extLst>
              <a:ext uri="{FF2B5EF4-FFF2-40B4-BE49-F238E27FC236}">
                <a16:creationId xmlns:a16="http://schemas.microsoft.com/office/drawing/2014/main" id="{357E6726-250E-4B9E-892E-38AAF84C4AC7}"/>
              </a:ext>
            </a:extLst>
          </p:cNvPr>
          <p:cNvCxnSpPr>
            <a:cxnSpLocks/>
          </p:cNvCxnSpPr>
          <p:nvPr userDrawn="1"/>
        </p:nvCxnSpPr>
        <p:spPr>
          <a:xfrm>
            <a:off x="0" y="1292101"/>
            <a:ext cx="9144000" cy="0"/>
          </a:xfrm>
          <a:prstGeom prst="line">
            <a:avLst/>
          </a:prstGeom>
          <a:ln w="130175">
            <a:solidFill>
              <a:srgbClr val="1D243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7B3E13-0C63-4FF6-A7EF-B128CD09E9B1}"/>
              </a:ext>
            </a:extLst>
          </p:cNvPr>
          <p:cNvCxnSpPr>
            <a:cxnSpLocks/>
          </p:cNvCxnSpPr>
          <p:nvPr userDrawn="1"/>
        </p:nvCxnSpPr>
        <p:spPr>
          <a:xfrm>
            <a:off x="0" y="1418879"/>
            <a:ext cx="9144000" cy="0"/>
          </a:xfrm>
          <a:prstGeom prst="line">
            <a:avLst/>
          </a:prstGeom>
          <a:ln w="130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3F6765-FC35-784B-8158-D97C060B0EB7}"/>
              </a:ext>
            </a:extLst>
          </p:cNvPr>
          <p:cNvSpPr txBox="1"/>
          <p:nvPr userDrawn="1"/>
        </p:nvSpPr>
        <p:spPr>
          <a:xfrm>
            <a:off x="1474211" y="170145"/>
            <a:ext cx="3109480" cy="630942"/>
          </a:xfrm>
          <a:prstGeom prst="rect">
            <a:avLst/>
          </a:prstGeom>
          <a:noFill/>
        </p:spPr>
        <p:txBody>
          <a:bodyPr wrap="square" rtlCol="0">
            <a:spAutoFit/>
          </a:bodyPr>
          <a:lstStyle/>
          <a:p>
            <a:r>
              <a:rPr lang="en-US" sz="3500" dirty="0"/>
              <a:t>Proven Results</a:t>
            </a:r>
          </a:p>
        </p:txBody>
      </p:sp>
      <p:sp>
        <p:nvSpPr>
          <p:cNvPr id="25" name="TextBox 24">
            <a:extLst>
              <a:ext uri="{FF2B5EF4-FFF2-40B4-BE49-F238E27FC236}">
                <a16:creationId xmlns:a16="http://schemas.microsoft.com/office/drawing/2014/main" id="{EB498843-76A4-4449-BD42-86E7ED788D07}"/>
              </a:ext>
            </a:extLst>
          </p:cNvPr>
          <p:cNvSpPr txBox="1"/>
          <p:nvPr userDrawn="1"/>
        </p:nvSpPr>
        <p:spPr>
          <a:xfrm>
            <a:off x="1474211" y="629659"/>
            <a:ext cx="3109480" cy="475885"/>
          </a:xfrm>
          <a:prstGeom prst="rect">
            <a:avLst/>
          </a:prstGeom>
          <a:noFill/>
        </p:spPr>
        <p:txBody>
          <a:bodyPr wrap="square" rtlCol="0">
            <a:noAutofit/>
          </a:bodyPr>
          <a:lstStyle/>
          <a:p>
            <a:r>
              <a:rPr lang="en-US" sz="1680" dirty="0"/>
              <a:t>for Families and Communities</a:t>
            </a:r>
          </a:p>
        </p:txBody>
      </p:sp>
      <p:pic>
        <p:nvPicPr>
          <p:cNvPr id="26" name="Picture 25">
            <a:extLst>
              <a:ext uri="{FF2B5EF4-FFF2-40B4-BE49-F238E27FC236}">
                <a16:creationId xmlns:a16="http://schemas.microsoft.com/office/drawing/2014/main" id="{49105748-6E60-E74D-B00E-10740AA0A17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9696" y="2092786"/>
            <a:ext cx="4454306" cy="3794127"/>
          </a:xfrm>
          <a:prstGeom prst="rect">
            <a:avLst/>
          </a:prstGeom>
        </p:spPr>
      </p:pic>
      <p:sp>
        <p:nvSpPr>
          <p:cNvPr id="37" name="Rectangle 36">
            <a:extLst>
              <a:ext uri="{FF2B5EF4-FFF2-40B4-BE49-F238E27FC236}">
                <a16:creationId xmlns:a16="http://schemas.microsoft.com/office/drawing/2014/main" id="{95D5210B-6FCF-D04C-AE0E-7CF906254EF3}"/>
              </a:ext>
            </a:extLst>
          </p:cNvPr>
          <p:cNvSpPr/>
          <p:nvPr userDrawn="1"/>
        </p:nvSpPr>
        <p:spPr>
          <a:xfrm>
            <a:off x="0" y="6631190"/>
            <a:ext cx="9144000" cy="228600"/>
          </a:xfrm>
          <a:prstGeom prst="rect">
            <a:avLst/>
          </a:prstGeom>
          <a:solidFill>
            <a:srgbClr val="1D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8" name="Picture 17">
            <a:extLst>
              <a:ext uri="{FF2B5EF4-FFF2-40B4-BE49-F238E27FC236}">
                <a16:creationId xmlns:a16="http://schemas.microsoft.com/office/drawing/2014/main" id="{A400F46F-C3EF-4AC1-B28E-3BEA52E7F37B}"/>
              </a:ext>
            </a:extLst>
          </p:cNvPr>
          <p:cNvPicPr/>
          <p:nvPr userDrawn="1"/>
        </p:nvPicPr>
        <p:blipFill rotWithShape="1">
          <a:blip r:embed="rId3">
            <a:extLst>
              <a:ext uri="{28A0092B-C50C-407E-A947-70E740481C1C}">
                <a14:useLocalDpi xmlns:a14="http://schemas.microsoft.com/office/drawing/2010/main"/>
              </a:ext>
            </a:extLst>
          </a:blip>
          <a:srcRect/>
          <a:stretch/>
        </p:blipFill>
        <p:spPr>
          <a:xfrm>
            <a:off x="116943" y="170145"/>
            <a:ext cx="1357268" cy="876449"/>
          </a:xfrm>
          <a:prstGeom prst="rect">
            <a:avLst/>
          </a:prstGeom>
        </p:spPr>
      </p:pic>
    </p:spTree>
    <p:extLst>
      <p:ext uri="{BB962C8B-B14F-4D97-AF65-F5344CB8AC3E}">
        <p14:creationId xmlns:p14="http://schemas.microsoft.com/office/powerpoint/2010/main" val="241256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79187-4CE1-486F-8225-09F648B1E244}"/>
              </a:ext>
            </a:extLst>
          </p:cNvPr>
          <p:cNvPicPr/>
          <p:nvPr userDrawn="1"/>
        </p:nvPicPr>
        <p:blipFill rotWithShape="1">
          <a:blip r:embed="rId2">
            <a:extLst>
              <a:ext uri="{28A0092B-C50C-407E-A947-70E740481C1C}">
                <a14:useLocalDpi xmlns:a14="http://schemas.microsoft.com/office/drawing/2010/main"/>
              </a:ext>
            </a:extLst>
          </a:blip>
          <a:srcRect/>
          <a:stretch/>
        </p:blipFill>
        <p:spPr>
          <a:xfrm>
            <a:off x="7480455" y="116227"/>
            <a:ext cx="1652530" cy="1067113"/>
          </a:xfrm>
          <a:prstGeom prst="rect">
            <a:avLst/>
          </a:prstGeom>
        </p:spPr>
      </p:pic>
      <p:sp>
        <p:nvSpPr>
          <p:cNvPr id="11" name="Rectangle 10">
            <a:extLst>
              <a:ext uri="{FF2B5EF4-FFF2-40B4-BE49-F238E27FC236}">
                <a16:creationId xmlns:a16="http://schemas.microsoft.com/office/drawing/2014/main" id="{F83F2A33-CA33-4583-AABA-279BB843BBD0}"/>
              </a:ext>
            </a:extLst>
          </p:cNvPr>
          <p:cNvSpPr/>
          <p:nvPr/>
        </p:nvSpPr>
        <p:spPr>
          <a:xfrm>
            <a:off x="0" y="6631190"/>
            <a:ext cx="9144000" cy="228600"/>
          </a:xfrm>
          <a:prstGeom prst="rect">
            <a:avLst/>
          </a:prstGeom>
          <a:solidFill>
            <a:srgbClr val="1D2432"/>
          </a:solidFill>
          <a:ln>
            <a:solidFill>
              <a:srgbClr val="1D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Title 1">
            <a:extLst>
              <a:ext uri="{FF2B5EF4-FFF2-40B4-BE49-F238E27FC236}">
                <a16:creationId xmlns:a16="http://schemas.microsoft.com/office/drawing/2014/main" id="{4DD945ED-E870-413E-827F-6A2B87CF97D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35906F-938F-4A66-BA05-ED6C7D16355F}"/>
              </a:ext>
            </a:extLst>
          </p:cNvPr>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23AF3C-4752-4C8A-8721-D4876C1E2A81}"/>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0EFF6D-3207-4164-ADB1-FA0266E89347}"/>
              </a:ext>
            </a:extLst>
          </p:cNvPr>
          <p:cNvSpPr>
            <a:spLocks noGrp="1"/>
          </p:cNvSpPr>
          <p:nvPr>
            <p:ph type="dt" sz="half" idx="10"/>
          </p:nvPr>
        </p:nvSpPr>
        <p:spPr/>
        <p:txBody>
          <a:bodyPr/>
          <a:lstStyle>
            <a:lvl1pPr>
              <a:defRPr>
                <a:solidFill>
                  <a:schemeClr val="bg1"/>
                </a:solidFill>
              </a:defRPr>
            </a:lvl1pPr>
          </a:lstStyle>
          <a:p>
            <a:endParaRPr lang="en-US"/>
          </a:p>
        </p:txBody>
      </p:sp>
      <p:sp>
        <p:nvSpPr>
          <p:cNvPr id="6" name="Footer Placeholder 5">
            <a:extLst>
              <a:ext uri="{FF2B5EF4-FFF2-40B4-BE49-F238E27FC236}">
                <a16:creationId xmlns:a16="http://schemas.microsoft.com/office/drawing/2014/main" id="{2EA93895-95E4-42AD-8C91-AEAB1468878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147EFA63-F977-4C8F-A3CE-F1A9858FA057}"/>
              </a:ext>
            </a:extLst>
          </p:cNvPr>
          <p:cNvSpPr>
            <a:spLocks noGrp="1"/>
          </p:cNvSpPr>
          <p:nvPr>
            <p:ph type="sldNum" sz="quarter" idx="12"/>
          </p:nvPr>
        </p:nvSpPr>
        <p:spPr/>
        <p:txBody>
          <a:bodyPr/>
          <a:lstStyle>
            <a:lvl1pPr>
              <a:defRPr>
                <a:solidFill>
                  <a:schemeClr val="bg1"/>
                </a:solidFill>
              </a:defRPr>
            </a:lvl1pPr>
          </a:lstStyle>
          <a:p>
            <a:fld id="{E1F894F6-EA0C-446F-AAB8-BC9A70A5614D}" type="slidenum">
              <a:rPr lang="en-US" smtClean="0"/>
              <a:t>‹#›</a:t>
            </a:fld>
            <a:endParaRPr lang="en-US"/>
          </a:p>
        </p:txBody>
      </p:sp>
    </p:spTree>
    <p:extLst>
      <p:ext uri="{BB962C8B-B14F-4D97-AF65-F5344CB8AC3E}">
        <p14:creationId xmlns:p14="http://schemas.microsoft.com/office/powerpoint/2010/main" val="173210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E60016-E821-48F4-B3BE-2FBA492CA0E5}"/>
              </a:ext>
            </a:extLst>
          </p:cNvPr>
          <p:cNvSpPr>
            <a:spLocks noGrp="1"/>
          </p:cNvSpPr>
          <p:nvPr>
            <p:ph type="title"/>
          </p:nvPr>
        </p:nvSpPr>
        <p:spPr>
          <a:xfrm>
            <a:off x="187215" y="168165"/>
            <a:ext cx="7886700" cy="7237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6D8523-34C4-488F-A103-D3013FB062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37621-3C53-4C8A-A431-12C90C0C7C75}"/>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67C81C9D-111E-497A-B8CC-FC4D8E05DC78}"/>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2F533FB2-3A9B-4800-8CA2-97DCB101BC47}"/>
              </a:ext>
            </a:extLst>
          </p:cNvPr>
          <p:cNvSpPr>
            <a:spLocks noGrp="1"/>
          </p:cNvSpPr>
          <p:nvPr>
            <p:ph type="sldNum" sz="quarter" idx="4"/>
          </p:nvPr>
        </p:nvSpPr>
        <p:spPr>
          <a:xfrm>
            <a:off x="6457950" y="6561575"/>
            <a:ext cx="2057400" cy="365125"/>
          </a:xfrm>
          <a:prstGeom prst="rect">
            <a:avLst/>
          </a:prstGeom>
        </p:spPr>
        <p:txBody>
          <a:bodyPr vert="horz" lIns="91440" tIns="45720" rIns="91440" bIns="45720" rtlCol="0" anchor="ctr"/>
          <a:lstStyle>
            <a:lvl1pPr algn="r">
              <a:defRPr sz="1200">
                <a:solidFill>
                  <a:schemeClr val="bg1"/>
                </a:solidFill>
              </a:defRPr>
            </a:lvl1pPr>
          </a:lstStyle>
          <a:p>
            <a:fld id="{E1F894F6-EA0C-446F-AAB8-BC9A70A5614D}" type="slidenum">
              <a:rPr lang="en-US" smtClean="0"/>
              <a:t>‹#›</a:t>
            </a:fld>
            <a:endParaRPr lang="en-US"/>
          </a:p>
        </p:txBody>
      </p:sp>
    </p:spTree>
    <p:extLst>
      <p:ext uri="{BB962C8B-B14F-4D97-AF65-F5344CB8AC3E}">
        <p14:creationId xmlns:p14="http://schemas.microsoft.com/office/powerpoint/2010/main" val="372991441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00" r:id="rId15"/>
    <p:sldLayoutId id="2147483701" r:id="rId16"/>
  </p:sldLayoutIdLst>
  <p:hf hdr="0" ftr="0" dt="0"/>
  <p:txStyles>
    <p:titleStyle>
      <a:lvl1pPr algn="l" defTabSz="914377"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86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7EC7-0F56-4F09-8D0E-CBF04ACB1C87}"/>
              </a:ext>
            </a:extLst>
          </p:cNvPr>
          <p:cNvSpPr>
            <a:spLocks noGrp="1"/>
          </p:cNvSpPr>
          <p:nvPr>
            <p:ph type="title"/>
          </p:nvPr>
        </p:nvSpPr>
        <p:spPr/>
        <p:txBody>
          <a:bodyPr>
            <a:normAutofit/>
          </a:bodyPr>
          <a:lstStyle/>
          <a:p>
            <a:r>
              <a:rPr lang="en-US" dirty="0"/>
              <a:t>Family First Prevention Services Act</a:t>
            </a:r>
          </a:p>
        </p:txBody>
      </p:sp>
      <p:sp>
        <p:nvSpPr>
          <p:cNvPr id="5" name="Rectangle 4">
            <a:extLst>
              <a:ext uri="{FF2B5EF4-FFF2-40B4-BE49-F238E27FC236}">
                <a16:creationId xmlns:a16="http://schemas.microsoft.com/office/drawing/2014/main" id="{44CA6B33-6767-445A-9C37-3BA9B6039F20}"/>
              </a:ext>
            </a:extLst>
          </p:cNvPr>
          <p:cNvSpPr/>
          <p:nvPr/>
        </p:nvSpPr>
        <p:spPr>
          <a:xfrm>
            <a:off x="683602" y="1316644"/>
            <a:ext cx="7776796" cy="1055077"/>
          </a:xfrm>
          <a:prstGeom prst="rect">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Title VII of the Bipartisan Budget Act of 2018, the Family First Prevention Services Act (FFPSA), provides federal funds to states to provide services to prevent children from entering or re-entering foster care</a:t>
            </a:r>
          </a:p>
        </p:txBody>
      </p:sp>
      <p:sp>
        <p:nvSpPr>
          <p:cNvPr id="6" name="Rectangle 5">
            <a:extLst>
              <a:ext uri="{FF2B5EF4-FFF2-40B4-BE49-F238E27FC236}">
                <a16:creationId xmlns:a16="http://schemas.microsoft.com/office/drawing/2014/main" id="{04905E63-7830-4016-BDA7-F97F98713C55}"/>
              </a:ext>
            </a:extLst>
          </p:cNvPr>
          <p:cNvSpPr/>
          <p:nvPr/>
        </p:nvSpPr>
        <p:spPr>
          <a:xfrm>
            <a:off x="683600" y="2575364"/>
            <a:ext cx="3735999" cy="2360052"/>
          </a:xfrm>
          <a:prstGeom prst="rect">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The Act will support services</a:t>
            </a:r>
          </a:p>
          <a:p>
            <a:pPr algn="ctr"/>
            <a:r>
              <a:rPr lang="en-US" dirty="0">
                <a:solidFill>
                  <a:schemeClr val="accent1"/>
                </a:solidFill>
              </a:rPr>
              <a:t> in three areas:</a:t>
            </a:r>
          </a:p>
          <a:p>
            <a:endParaRPr lang="en-US" dirty="0">
              <a:solidFill>
                <a:schemeClr val="accent1"/>
              </a:solidFill>
            </a:endParaRPr>
          </a:p>
          <a:p>
            <a:pPr marL="342900" indent="-342900">
              <a:buFont typeface="+mj-lt"/>
              <a:buAutoNum type="arabicPeriod"/>
            </a:pPr>
            <a:r>
              <a:rPr lang="en-US" dirty="0">
                <a:solidFill>
                  <a:schemeClr val="accent1"/>
                </a:solidFill>
              </a:rPr>
              <a:t>Mental Health</a:t>
            </a:r>
          </a:p>
          <a:p>
            <a:pPr marL="342900" indent="-342900">
              <a:buFont typeface="+mj-lt"/>
              <a:buAutoNum type="arabicPeriod"/>
            </a:pPr>
            <a:r>
              <a:rPr lang="en-US" dirty="0">
                <a:solidFill>
                  <a:schemeClr val="accent1"/>
                </a:solidFill>
              </a:rPr>
              <a:t>Substance Abuse Prevention and Treatment</a:t>
            </a:r>
          </a:p>
          <a:p>
            <a:pPr marL="342900" indent="-342900">
              <a:buFont typeface="+mj-lt"/>
              <a:buAutoNum type="arabicPeriod"/>
            </a:pPr>
            <a:r>
              <a:rPr lang="en-US" dirty="0">
                <a:solidFill>
                  <a:schemeClr val="accent1"/>
                </a:solidFill>
              </a:rPr>
              <a:t>In-Home Parent Skill-Based Programs</a:t>
            </a:r>
          </a:p>
        </p:txBody>
      </p:sp>
      <p:sp>
        <p:nvSpPr>
          <p:cNvPr id="7" name="Rectangle 6">
            <a:extLst>
              <a:ext uri="{FF2B5EF4-FFF2-40B4-BE49-F238E27FC236}">
                <a16:creationId xmlns:a16="http://schemas.microsoft.com/office/drawing/2014/main" id="{9AED3373-5E03-414E-AC06-E435B734A1E8}"/>
              </a:ext>
            </a:extLst>
          </p:cNvPr>
          <p:cNvSpPr/>
          <p:nvPr/>
        </p:nvSpPr>
        <p:spPr>
          <a:xfrm>
            <a:off x="4736123" y="2575363"/>
            <a:ext cx="3735999" cy="2360053"/>
          </a:xfrm>
          <a:prstGeom prst="rect">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States will be evaluated on the following outcomes:</a:t>
            </a:r>
          </a:p>
          <a:p>
            <a:pPr marL="285750" indent="-285750">
              <a:buFont typeface="Arial" panose="020B0604020202020204" pitchFamily="34" charset="0"/>
              <a:buChar char="•"/>
            </a:pPr>
            <a:endParaRPr lang="en-US" dirty="0">
              <a:solidFill>
                <a:schemeClr val="accent1"/>
              </a:solidFill>
            </a:endParaRPr>
          </a:p>
          <a:p>
            <a:pPr marL="342900" indent="-342900">
              <a:buFont typeface="+mj-lt"/>
              <a:buAutoNum type="arabicPeriod"/>
            </a:pPr>
            <a:r>
              <a:rPr lang="en-US" dirty="0">
                <a:solidFill>
                  <a:schemeClr val="accent1"/>
                </a:solidFill>
              </a:rPr>
              <a:t>Percentage of candidates for foster care who do not enter foster care</a:t>
            </a:r>
          </a:p>
          <a:p>
            <a:pPr marL="342900" indent="-342900">
              <a:buFont typeface="+mj-lt"/>
              <a:buAutoNum type="arabicPeriod"/>
            </a:pPr>
            <a:r>
              <a:rPr lang="en-US" dirty="0">
                <a:solidFill>
                  <a:schemeClr val="accent1"/>
                </a:solidFill>
              </a:rPr>
              <a:t>Per child spending</a:t>
            </a:r>
          </a:p>
          <a:p>
            <a:pPr algn="ctr"/>
            <a:endParaRPr lang="en-US" dirty="0">
              <a:solidFill>
                <a:schemeClr val="accent1"/>
              </a:solidFill>
            </a:endParaRPr>
          </a:p>
        </p:txBody>
      </p:sp>
      <p:sp>
        <p:nvSpPr>
          <p:cNvPr id="10" name="Rectangle 9">
            <a:extLst>
              <a:ext uri="{FF2B5EF4-FFF2-40B4-BE49-F238E27FC236}">
                <a16:creationId xmlns:a16="http://schemas.microsoft.com/office/drawing/2014/main" id="{79AAA2EB-BA3D-4594-89DE-9588FFEE46DC}"/>
              </a:ext>
            </a:extLst>
          </p:cNvPr>
          <p:cNvSpPr/>
          <p:nvPr/>
        </p:nvSpPr>
        <p:spPr>
          <a:xfrm>
            <a:off x="1723292" y="5196140"/>
            <a:ext cx="5697415" cy="1040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Unlike federal foster care funds, FFPSA funds will not be dependent on the family’s income</a:t>
            </a:r>
          </a:p>
        </p:txBody>
      </p:sp>
      <p:sp>
        <p:nvSpPr>
          <p:cNvPr id="3" name="Slide Number Placeholder 2">
            <a:extLst>
              <a:ext uri="{FF2B5EF4-FFF2-40B4-BE49-F238E27FC236}">
                <a16:creationId xmlns:a16="http://schemas.microsoft.com/office/drawing/2014/main" id="{72F0CBB1-9CE2-4A4E-BF50-FBA9772481D6}"/>
              </a:ext>
            </a:extLst>
          </p:cNvPr>
          <p:cNvSpPr>
            <a:spLocks noGrp="1"/>
          </p:cNvSpPr>
          <p:nvPr>
            <p:ph type="sldNum" sz="quarter" idx="12"/>
          </p:nvPr>
        </p:nvSpPr>
        <p:spPr/>
        <p:txBody>
          <a:bodyPr/>
          <a:lstStyle/>
          <a:p>
            <a:fld id="{E1F894F6-EA0C-446F-AAB8-BC9A70A5614D}" type="slidenum">
              <a:rPr lang="en-US" smtClean="0"/>
              <a:t>10</a:t>
            </a:fld>
            <a:endParaRPr lang="en-US"/>
          </a:p>
        </p:txBody>
      </p:sp>
    </p:spTree>
    <p:extLst>
      <p:ext uri="{BB962C8B-B14F-4D97-AF65-F5344CB8AC3E}">
        <p14:creationId xmlns:p14="http://schemas.microsoft.com/office/powerpoint/2010/main" val="320971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ACDE-8F10-475E-A197-17740344C3ED}"/>
              </a:ext>
            </a:extLst>
          </p:cNvPr>
          <p:cNvSpPr>
            <a:spLocks noGrp="1"/>
          </p:cNvSpPr>
          <p:nvPr>
            <p:ph type="title"/>
          </p:nvPr>
        </p:nvSpPr>
        <p:spPr/>
        <p:txBody>
          <a:bodyPr/>
          <a:lstStyle/>
          <a:p>
            <a:r>
              <a:rPr lang="en-US" dirty="0"/>
              <a:t>FFSPA Funds are directed toward EBPs</a:t>
            </a:r>
          </a:p>
        </p:txBody>
      </p:sp>
      <p:sp>
        <p:nvSpPr>
          <p:cNvPr id="5" name="Rectangle 4">
            <a:extLst>
              <a:ext uri="{FF2B5EF4-FFF2-40B4-BE49-F238E27FC236}">
                <a16:creationId xmlns:a16="http://schemas.microsoft.com/office/drawing/2014/main" id="{0B9782AE-F063-4FA5-BEDD-7148BD382885}"/>
              </a:ext>
            </a:extLst>
          </p:cNvPr>
          <p:cNvSpPr/>
          <p:nvPr/>
        </p:nvSpPr>
        <p:spPr>
          <a:xfrm>
            <a:off x="187481" y="1991747"/>
            <a:ext cx="2719754" cy="36470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E4627E7-501E-44F4-914D-A7546587C1D8}"/>
              </a:ext>
            </a:extLst>
          </p:cNvPr>
          <p:cNvSpPr/>
          <p:nvPr/>
        </p:nvSpPr>
        <p:spPr>
          <a:xfrm>
            <a:off x="6105979" y="1999804"/>
            <a:ext cx="2719754" cy="36504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D28BAF-0C11-4F44-905F-B6954E8C6020}"/>
              </a:ext>
            </a:extLst>
          </p:cNvPr>
          <p:cNvSpPr/>
          <p:nvPr/>
        </p:nvSpPr>
        <p:spPr>
          <a:xfrm>
            <a:off x="3132713" y="2003469"/>
            <a:ext cx="2719754" cy="36470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6FFF93-FED9-45EC-A198-AC41D518153A}"/>
              </a:ext>
            </a:extLst>
          </p:cNvPr>
          <p:cNvSpPr txBox="1"/>
          <p:nvPr/>
        </p:nvSpPr>
        <p:spPr>
          <a:xfrm>
            <a:off x="864760" y="2042508"/>
            <a:ext cx="1727688" cy="400110"/>
          </a:xfrm>
          <a:prstGeom prst="rect">
            <a:avLst/>
          </a:prstGeom>
          <a:noFill/>
        </p:spPr>
        <p:txBody>
          <a:bodyPr wrap="square" rtlCol="0">
            <a:spAutoFit/>
          </a:bodyPr>
          <a:lstStyle/>
          <a:p>
            <a:r>
              <a:rPr lang="en-US" sz="2000" b="1" u="sng" dirty="0"/>
              <a:t>PROMISING</a:t>
            </a:r>
            <a:endParaRPr lang="en-US" b="1" u="sng" dirty="0"/>
          </a:p>
        </p:txBody>
      </p:sp>
      <p:sp>
        <p:nvSpPr>
          <p:cNvPr id="9" name="TextBox 8">
            <a:extLst>
              <a:ext uri="{FF2B5EF4-FFF2-40B4-BE49-F238E27FC236}">
                <a16:creationId xmlns:a16="http://schemas.microsoft.com/office/drawing/2014/main" id="{5E4C34A8-FFCA-4FA5-AE1B-DDCE56C6C610}"/>
              </a:ext>
            </a:extLst>
          </p:cNvPr>
          <p:cNvSpPr txBox="1"/>
          <p:nvPr/>
        </p:nvSpPr>
        <p:spPr>
          <a:xfrm>
            <a:off x="3628746" y="2054231"/>
            <a:ext cx="1727688" cy="400110"/>
          </a:xfrm>
          <a:prstGeom prst="rect">
            <a:avLst/>
          </a:prstGeom>
          <a:noFill/>
        </p:spPr>
        <p:txBody>
          <a:bodyPr wrap="square" rtlCol="0">
            <a:spAutoFit/>
          </a:bodyPr>
          <a:lstStyle/>
          <a:p>
            <a:r>
              <a:rPr lang="en-US" sz="2000" b="1" u="sng" dirty="0"/>
              <a:t>SUPPORTED</a:t>
            </a:r>
            <a:endParaRPr lang="en-US" b="1" u="sng" dirty="0"/>
          </a:p>
        </p:txBody>
      </p:sp>
      <p:sp>
        <p:nvSpPr>
          <p:cNvPr id="10" name="TextBox 9">
            <a:extLst>
              <a:ext uri="{FF2B5EF4-FFF2-40B4-BE49-F238E27FC236}">
                <a16:creationId xmlns:a16="http://schemas.microsoft.com/office/drawing/2014/main" id="{CAF4D2E2-BAAE-493A-8F4D-4C33A6EBAB95}"/>
              </a:ext>
            </a:extLst>
          </p:cNvPr>
          <p:cNvSpPr txBox="1"/>
          <p:nvPr/>
        </p:nvSpPr>
        <p:spPr>
          <a:xfrm>
            <a:off x="6340981" y="2054231"/>
            <a:ext cx="2404696" cy="400110"/>
          </a:xfrm>
          <a:prstGeom prst="rect">
            <a:avLst/>
          </a:prstGeom>
          <a:noFill/>
        </p:spPr>
        <p:txBody>
          <a:bodyPr wrap="square" rtlCol="0">
            <a:spAutoFit/>
          </a:bodyPr>
          <a:lstStyle/>
          <a:p>
            <a:r>
              <a:rPr lang="en-US" sz="2000" b="1" u="sng" dirty="0"/>
              <a:t>WELL-SUPPORTED</a:t>
            </a:r>
            <a:endParaRPr lang="en-US" b="1" u="sng" dirty="0"/>
          </a:p>
        </p:txBody>
      </p:sp>
      <p:sp>
        <p:nvSpPr>
          <p:cNvPr id="11" name="TextBox 10">
            <a:extLst>
              <a:ext uri="{FF2B5EF4-FFF2-40B4-BE49-F238E27FC236}">
                <a16:creationId xmlns:a16="http://schemas.microsoft.com/office/drawing/2014/main" id="{47A4A38B-7823-4F26-A53C-16AA625680F9}"/>
              </a:ext>
            </a:extLst>
          </p:cNvPr>
          <p:cNvSpPr txBox="1"/>
          <p:nvPr/>
        </p:nvSpPr>
        <p:spPr>
          <a:xfrm>
            <a:off x="352974" y="2996939"/>
            <a:ext cx="2719754" cy="1600438"/>
          </a:xfrm>
          <a:prstGeom prst="rect">
            <a:avLst/>
          </a:prstGeom>
          <a:noFill/>
        </p:spPr>
        <p:txBody>
          <a:bodyPr wrap="square" rtlCol="0">
            <a:spAutoFit/>
          </a:bodyPr>
          <a:lstStyle/>
          <a:p>
            <a:r>
              <a:rPr lang="en-US" sz="1400" dirty="0"/>
              <a:t>At least 1 study that was independently reviewed and validated</a:t>
            </a:r>
          </a:p>
          <a:p>
            <a:endParaRPr lang="en-US" sz="1400" dirty="0"/>
          </a:p>
          <a:p>
            <a:r>
              <a:rPr lang="en-US" sz="1400" dirty="0"/>
              <a:t>Study used some form of control group to measure outcomes</a:t>
            </a:r>
          </a:p>
        </p:txBody>
      </p:sp>
      <p:sp>
        <p:nvSpPr>
          <p:cNvPr id="12" name="TextBox 11">
            <a:extLst>
              <a:ext uri="{FF2B5EF4-FFF2-40B4-BE49-F238E27FC236}">
                <a16:creationId xmlns:a16="http://schemas.microsoft.com/office/drawing/2014/main" id="{DF977753-C593-4B30-9E0C-2CB02CD67457}"/>
              </a:ext>
            </a:extLst>
          </p:cNvPr>
          <p:cNvSpPr txBox="1"/>
          <p:nvPr/>
        </p:nvSpPr>
        <p:spPr>
          <a:xfrm>
            <a:off x="3259469" y="2498029"/>
            <a:ext cx="2719754" cy="3108543"/>
          </a:xfrm>
          <a:prstGeom prst="rect">
            <a:avLst/>
          </a:prstGeom>
          <a:noFill/>
        </p:spPr>
        <p:txBody>
          <a:bodyPr wrap="square" rtlCol="0">
            <a:spAutoFit/>
          </a:bodyPr>
          <a:lstStyle/>
          <a:p>
            <a:r>
              <a:rPr lang="en-US" sz="1400" dirty="0"/>
              <a:t>At least 1 study that was independently reviewed and validated</a:t>
            </a:r>
          </a:p>
          <a:p>
            <a:endParaRPr lang="en-US" sz="1400" dirty="0"/>
          </a:p>
          <a:p>
            <a:r>
              <a:rPr lang="en-US" sz="1400" dirty="0"/>
              <a:t>Study used a rigorous random-controlled trial or a quasi-experimental research design</a:t>
            </a:r>
          </a:p>
          <a:p>
            <a:endParaRPr lang="en-US" sz="1400" dirty="0"/>
          </a:p>
          <a:p>
            <a:r>
              <a:rPr lang="en-US" sz="1400" dirty="0"/>
              <a:t>Study was carried out in usual care or practice setting</a:t>
            </a:r>
          </a:p>
          <a:p>
            <a:endParaRPr lang="en-US" sz="1400" dirty="0"/>
          </a:p>
          <a:p>
            <a:r>
              <a:rPr lang="en-US" sz="1400" dirty="0"/>
              <a:t>Study found a sustained effect for at least 6 months beyond end of treatment</a:t>
            </a:r>
          </a:p>
        </p:txBody>
      </p:sp>
      <p:sp>
        <p:nvSpPr>
          <p:cNvPr id="13" name="TextBox 12">
            <a:extLst>
              <a:ext uri="{FF2B5EF4-FFF2-40B4-BE49-F238E27FC236}">
                <a16:creationId xmlns:a16="http://schemas.microsoft.com/office/drawing/2014/main" id="{77F0AEF4-63C4-4FCA-915E-78EA93F3B57C}"/>
              </a:ext>
            </a:extLst>
          </p:cNvPr>
          <p:cNvSpPr txBox="1"/>
          <p:nvPr/>
        </p:nvSpPr>
        <p:spPr>
          <a:xfrm>
            <a:off x="6183452" y="2498029"/>
            <a:ext cx="2719754" cy="3108543"/>
          </a:xfrm>
          <a:prstGeom prst="rect">
            <a:avLst/>
          </a:prstGeom>
          <a:noFill/>
        </p:spPr>
        <p:txBody>
          <a:bodyPr wrap="square" rtlCol="0">
            <a:spAutoFit/>
          </a:bodyPr>
          <a:lstStyle/>
          <a:p>
            <a:r>
              <a:rPr lang="en-US" sz="1400" dirty="0"/>
              <a:t>At least 2 studies that were independently reviewed and validated</a:t>
            </a:r>
          </a:p>
          <a:p>
            <a:endParaRPr lang="en-US" sz="1400" dirty="0"/>
          </a:p>
          <a:p>
            <a:r>
              <a:rPr lang="en-US" sz="1400" dirty="0"/>
              <a:t>Studies rigorous random-controlled trials or quasi-experimental research designs</a:t>
            </a:r>
          </a:p>
          <a:p>
            <a:endParaRPr lang="en-US" sz="1400" dirty="0"/>
          </a:p>
          <a:p>
            <a:r>
              <a:rPr lang="en-US" sz="1400" dirty="0"/>
              <a:t>Studies were carried out in usual care or practice setting</a:t>
            </a:r>
          </a:p>
          <a:p>
            <a:endParaRPr lang="en-US" sz="1400" dirty="0"/>
          </a:p>
          <a:p>
            <a:r>
              <a:rPr lang="en-US" sz="1400" dirty="0"/>
              <a:t>At least one study found a sustained effect for at least 1 year beyond end of treatment</a:t>
            </a:r>
          </a:p>
        </p:txBody>
      </p:sp>
      <p:sp>
        <p:nvSpPr>
          <p:cNvPr id="14" name="TextBox 13">
            <a:extLst>
              <a:ext uri="{FF2B5EF4-FFF2-40B4-BE49-F238E27FC236}">
                <a16:creationId xmlns:a16="http://schemas.microsoft.com/office/drawing/2014/main" id="{D95B6EC7-AFEE-42D6-9B69-8DAF71443147}"/>
              </a:ext>
            </a:extLst>
          </p:cNvPr>
          <p:cNvSpPr txBox="1"/>
          <p:nvPr/>
        </p:nvSpPr>
        <p:spPr>
          <a:xfrm>
            <a:off x="1331023" y="1123830"/>
            <a:ext cx="6787661" cy="707886"/>
          </a:xfrm>
          <a:prstGeom prst="rect">
            <a:avLst/>
          </a:prstGeom>
          <a:noFill/>
        </p:spPr>
        <p:txBody>
          <a:bodyPr wrap="square" rtlCol="0">
            <a:spAutoFit/>
          </a:bodyPr>
          <a:lstStyle/>
          <a:p>
            <a:pPr algn="ctr"/>
            <a:r>
              <a:rPr lang="en-US" sz="2000" dirty="0"/>
              <a:t>Services must be trauma-informed, and evidenced-based according to the following categorizations </a:t>
            </a:r>
          </a:p>
        </p:txBody>
      </p:sp>
      <p:sp>
        <p:nvSpPr>
          <p:cNvPr id="15" name="TextBox 14">
            <a:extLst>
              <a:ext uri="{FF2B5EF4-FFF2-40B4-BE49-F238E27FC236}">
                <a16:creationId xmlns:a16="http://schemas.microsoft.com/office/drawing/2014/main" id="{1564404C-8D05-48B3-B549-42A0800652DD}"/>
              </a:ext>
            </a:extLst>
          </p:cNvPr>
          <p:cNvSpPr txBox="1"/>
          <p:nvPr/>
        </p:nvSpPr>
        <p:spPr>
          <a:xfrm>
            <a:off x="1564599" y="5821654"/>
            <a:ext cx="6109493" cy="646331"/>
          </a:xfrm>
          <a:prstGeom prst="rect">
            <a:avLst/>
          </a:prstGeom>
          <a:noFill/>
        </p:spPr>
        <p:txBody>
          <a:bodyPr wrap="square" rtlCol="0">
            <a:spAutoFit/>
          </a:bodyPr>
          <a:lstStyle/>
          <a:p>
            <a:pPr algn="ctr"/>
            <a:r>
              <a:rPr lang="en-US" dirty="0"/>
              <a:t>MST-CAN is a “Supported” practice and states may be able to use FFSPA funds to support MST-CAN programs</a:t>
            </a:r>
          </a:p>
        </p:txBody>
      </p:sp>
      <p:sp>
        <p:nvSpPr>
          <p:cNvPr id="3" name="Slide Number Placeholder 2">
            <a:extLst>
              <a:ext uri="{FF2B5EF4-FFF2-40B4-BE49-F238E27FC236}">
                <a16:creationId xmlns:a16="http://schemas.microsoft.com/office/drawing/2014/main" id="{EF8ED3E4-968F-48C9-A817-F36F36E690AE}"/>
              </a:ext>
            </a:extLst>
          </p:cNvPr>
          <p:cNvSpPr>
            <a:spLocks noGrp="1"/>
          </p:cNvSpPr>
          <p:nvPr>
            <p:ph type="sldNum" sz="quarter" idx="12"/>
          </p:nvPr>
        </p:nvSpPr>
        <p:spPr/>
        <p:txBody>
          <a:bodyPr/>
          <a:lstStyle/>
          <a:p>
            <a:fld id="{E1F894F6-EA0C-446F-AAB8-BC9A70A5614D}" type="slidenum">
              <a:rPr lang="en-US" smtClean="0"/>
              <a:t>11</a:t>
            </a:fld>
            <a:endParaRPr lang="en-US"/>
          </a:p>
        </p:txBody>
      </p:sp>
      <p:sp>
        <p:nvSpPr>
          <p:cNvPr id="4" name="Rectangle 3">
            <a:extLst>
              <a:ext uri="{FF2B5EF4-FFF2-40B4-BE49-F238E27FC236}">
                <a16:creationId xmlns:a16="http://schemas.microsoft.com/office/drawing/2014/main" id="{B4C38A14-ABDB-468C-8227-B864A5CE5267}"/>
              </a:ext>
            </a:extLst>
          </p:cNvPr>
          <p:cNvSpPr/>
          <p:nvPr/>
        </p:nvSpPr>
        <p:spPr>
          <a:xfrm>
            <a:off x="1733797" y="5821654"/>
            <a:ext cx="5842660" cy="6463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369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469F-AC22-4D9C-9B9D-4F759D29ACB4}"/>
              </a:ext>
            </a:extLst>
          </p:cNvPr>
          <p:cNvSpPr>
            <a:spLocks noGrp="1"/>
          </p:cNvSpPr>
          <p:nvPr>
            <p:ph type="title"/>
          </p:nvPr>
        </p:nvSpPr>
        <p:spPr>
          <a:xfrm>
            <a:off x="37433" y="326345"/>
            <a:ext cx="7477792" cy="899971"/>
          </a:xfrm>
        </p:spPr>
        <p:txBody>
          <a:bodyPr>
            <a:normAutofit/>
          </a:bodyPr>
          <a:lstStyle/>
          <a:p>
            <a:r>
              <a:rPr lang="en-US" sz="2800" dirty="0"/>
              <a:t>Bring MST-CAN to your community</a:t>
            </a:r>
          </a:p>
        </p:txBody>
      </p:sp>
      <p:sp>
        <p:nvSpPr>
          <p:cNvPr id="3" name="TextBox 2">
            <a:extLst>
              <a:ext uri="{FF2B5EF4-FFF2-40B4-BE49-F238E27FC236}">
                <a16:creationId xmlns:a16="http://schemas.microsoft.com/office/drawing/2014/main" id="{092C6375-FF14-407D-A0F2-76A35BB24BEE}"/>
              </a:ext>
            </a:extLst>
          </p:cNvPr>
          <p:cNvSpPr txBox="1"/>
          <p:nvPr/>
        </p:nvSpPr>
        <p:spPr>
          <a:xfrm>
            <a:off x="316826" y="1335888"/>
            <a:ext cx="4740444" cy="1015663"/>
          </a:xfrm>
          <a:prstGeom prst="rect">
            <a:avLst/>
          </a:prstGeom>
          <a:noFill/>
          <a:ln w="57150">
            <a:solidFill>
              <a:schemeClr val="accent5"/>
            </a:solidFill>
          </a:ln>
        </p:spPr>
        <p:txBody>
          <a:bodyPr wrap="square" rtlCol="0">
            <a:spAutoFit/>
          </a:bodyPr>
          <a:lstStyle/>
          <a:p>
            <a:r>
              <a:rPr lang="en-US" sz="2800" dirty="0"/>
              <a:t>CONVENE</a:t>
            </a:r>
            <a:r>
              <a:rPr lang="en-US" dirty="0"/>
              <a:t> </a:t>
            </a:r>
          </a:p>
          <a:p>
            <a:r>
              <a:rPr lang="en-US" sz="1600" dirty="0"/>
              <a:t>stakeholders to ensure collaboration and engagement in starting a successful MST program </a:t>
            </a:r>
          </a:p>
        </p:txBody>
      </p:sp>
      <p:sp>
        <p:nvSpPr>
          <p:cNvPr id="15" name="TextBox 14">
            <a:extLst>
              <a:ext uri="{FF2B5EF4-FFF2-40B4-BE49-F238E27FC236}">
                <a16:creationId xmlns:a16="http://schemas.microsoft.com/office/drawing/2014/main" id="{02D210B4-18DD-4BF2-98F6-D766D6997DBC}"/>
              </a:ext>
            </a:extLst>
          </p:cNvPr>
          <p:cNvSpPr txBox="1"/>
          <p:nvPr/>
        </p:nvSpPr>
        <p:spPr>
          <a:xfrm>
            <a:off x="320368" y="2704699"/>
            <a:ext cx="4737407" cy="1015663"/>
          </a:xfrm>
          <a:prstGeom prst="rect">
            <a:avLst/>
          </a:prstGeom>
          <a:noFill/>
          <a:ln w="57150">
            <a:solidFill>
              <a:schemeClr val="accent4"/>
            </a:solidFill>
          </a:ln>
        </p:spPr>
        <p:txBody>
          <a:bodyPr wrap="square" rtlCol="0">
            <a:spAutoFit/>
          </a:bodyPr>
          <a:lstStyle/>
          <a:p>
            <a:r>
              <a:rPr lang="en-US" sz="2800" dirty="0"/>
              <a:t>ASSESS</a:t>
            </a:r>
            <a:r>
              <a:rPr lang="en-US" dirty="0"/>
              <a:t> </a:t>
            </a:r>
          </a:p>
          <a:p>
            <a:r>
              <a:rPr lang="en-US" sz="1600" dirty="0"/>
              <a:t>level of service needed in your community to determine the number of teams to start</a:t>
            </a:r>
          </a:p>
        </p:txBody>
      </p:sp>
      <p:sp>
        <p:nvSpPr>
          <p:cNvPr id="16" name="TextBox 15">
            <a:extLst>
              <a:ext uri="{FF2B5EF4-FFF2-40B4-BE49-F238E27FC236}">
                <a16:creationId xmlns:a16="http://schemas.microsoft.com/office/drawing/2014/main" id="{4A6C8373-4BFC-4419-96F6-189B5E9FE659}"/>
              </a:ext>
            </a:extLst>
          </p:cNvPr>
          <p:cNvSpPr txBox="1"/>
          <p:nvPr/>
        </p:nvSpPr>
        <p:spPr>
          <a:xfrm>
            <a:off x="316826" y="4075522"/>
            <a:ext cx="4740445" cy="769441"/>
          </a:xfrm>
          <a:prstGeom prst="rect">
            <a:avLst/>
          </a:prstGeom>
          <a:noFill/>
          <a:ln w="57150">
            <a:solidFill>
              <a:schemeClr val="accent3"/>
            </a:solidFill>
          </a:ln>
        </p:spPr>
        <p:txBody>
          <a:bodyPr wrap="square" rtlCol="0">
            <a:spAutoFit/>
          </a:bodyPr>
          <a:lstStyle/>
          <a:p>
            <a:r>
              <a:rPr lang="en-US" sz="2800" dirty="0"/>
              <a:t>IDENTIFY</a:t>
            </a:r>
            <a:r>
              <a:rPr lang="en-US" dirty="0"/>
              <a:t> </a:t>
            </a:r>
          </a:p>
          <a:p>
            <a:r>
              <a:rPr lang="en-US" sz="1600" dirty="0"/>
              <a:t>A provider organization</a:t>
            </a:r>
          </a:p>
        </p:txBody>
      </p:sp>
      <p:sp>
        <p:nvSpPr>
          <p:cNvPr id="17" name="TextBox 16">
            <a:extLst>
              <a:ext uri="{FF2B5EF4-FFF2-40B4-BE49-F238E27FC236}">
                <a16:creationId xmlns:a16="http://schemas.microsoft.com/office/drawing/2014/main" id="{813AD3B8-D982-4B4A-903C-B1FD8AA93CAF}"/>
              </a:ext>
            </a:extLst>
          </p:cNvPr>
          <p:cNvSpPr txBox="1"/>
          <p:nvPr/>
        </p:nvSpPr>
        <p:spPr>
          <a:xfrm>
            <a:off x="316826" y="5169345"/>
            <a:ext cx="4740444" cy="1015663"/>
          </a:xfrm>
          <a:prstGeom prst="rect">
            <a:avLst/>
          </a:prstGeom>
          <a:noFill/>
          <a:ln w="57150">
            <a:solidFill>
              <a:schemeClr val="accent2"/>
            </a:solidFill>
          </a:ln>
        </p:spPr>
        <p:txBody>
          <a:bodyPr wrap="square" rtlCol="0">
            <a:spAutoFit/>
          </a:bodyPr>
          <a:lstStyle/>
          <a:p>
            <a:r>
              <a:rPr lang="en-US" sz="2800" dirty="0"/>
              <a:t>SECURE</a:t>
            </a:r>
            <a:r>
              <a:rPr lang="en-US" dirty="0"/>
              <a:t> </a:t>
            </a:r>
          </a:p>
          <a:p>
            <a:r>
              <a:rPr lang="en-US" sz="1600" dirty="0"/>
              <a:t>sustainable funding sources and develop a comprehensive budget for your program</a:t>
            </a:r>
          </a:p>
        </p:txBody>
      </p:sp>
      <p:grpSp>
        <p:nvGrpSpPr>
          <p:cNvPr id="24" name="Group 23">
            <a:extLst>
              <a:ext uri="{FF2B5EF4-FFF2-40B4-BE49-F238E27FC236}">
                <a16:creationId xmlns:a16="http://schemas.microsoft.com/office/drawing/2014/main" id="{719DB4E0-3E5C-4C95-97F1-AC0939559CDE}"/>
              </a:ext>
            </a:extLst>
          </p:cNvPr>
          <p:cNvGrpSpPr/>
          <p:nvPr/>
        </p:nvGrpSpPr>
        <p:grpSpPr>
          <a:xfrm>
            <a:off x="5820862" y="1346001"/>
            <a:ext cx="2761163" cy="4748721"/>
            <a:chOff x="8059476" y="1501614"/>
            <a:chExt cx="3030279" cy="4748721"/>
          </a:xfrm>
        </p:grpSpPr>
        <p:sp>
          <p:nvSpPr>
            <p:cNvPr id="6" name="Rectangle: Rounded Corners 5">
              <a:extLst>
                <a:ext uri="{FF2B5EF4-FFF2-40B4-BE49-F238E27FC236}">
                  <a16:creationId xmlns:a16="http://schemas.microsoft.com/office/drawing/2014/main" id="{8C567803-4648-460B-8A06-CBF1A5A98838}"/>
                </a:ext>
              </a:extLst>
            </p:cNvPr>
            <p:cNvSpPr/>
            <p:nvPr/>
          </p:nvSpPr>
          <p:spPr>
            <a:xfrm>
              <a:off x="8059476" y="1501614"/>
              <a:ext cx="3030279" cy="4748721"/>
            </a:xfrm>
            <a:prstGeom prst="roundRect">
              <a:avLst/>
            </a:prstGeom>
            <a:ln w="76200">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763797-B933-4E52-A22F-5DB2FFE9780A}"/>
                </a:ext>
              </a:extLst>
            </p:cNvPr>
            <p:cNvSpPr txBox="1"/>
            <p:nvPr/>
          </p:nvSpPr>
          <p:spPr>
            <a:xfrm>
              <a:off x="8451746" y="2168623"/>
              <a:ext cx="2245735" cy="3139321"/>
            </a:xfrm>
            <a:prstGeom prst="rect">
              <a:avLst/>
            </a:prstGeom>
            <a:noFill/>
          </p:spPr>
          <p:txBody>
            <a:bodyPr wrap="square" rtlCol="0">
              <a:spAutoFit/>
            </a:bodyPr>
            <a:lstStyle/>
            <a:p>
              <a:pPr algn="ctr"/>
              <a:r>
                <a:rPr lang="en-US" dirty="0">
                  <a:solidFill>
                    <a:schemeClr val="bg1"/>
                  </a:solidFill>
                </a:rPr>
                <a:t>Our Program Development staff will walk you through all aspects of team start-up, from estimating costs, to assessing site readiness, to hiring and training quality team members</a:t>
              </a:r>
            </a:p>
          </p:txBody>
        </p:sp>
        <p:cxnSp>
          <p:nvCxnSpPr>
            <p:cNvPr id="21" name="Straight Connector 20">
              <a:extLst>
                <a:ext uri="{FF2B5EF4-FFF2-40B4-BE49-F238E27FC236}">
                  <a16:creationId xmlns:a16="http://schemas.microsoft.com/office/drawing/2014/main" id="{BEAE6C70-B153-4A11-BED2-A22305DFCBC6}"/>
                </a:ext>
              </a:extLst>
            </p:cNvPr>
            <p:cNvCxnSpPr/>
            <p:nvPr/>
          </p:nvCxnSpPr>
          <p:spPr>
            <a:xfrm>
              <a:off x="8920711" y="2022310"/>
              <a:ext cx="130780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EB8F4B-7C73-4661-84CE-75628B83F7E2}"/>
                </a:ext>
              </a:extLst>
            </p:cNvPr>
            <p:cNvCxnSpPr/>
            <p:nvPr/>
          </p:nvCxnSpPr>
          <p:spPr>
            <a:xfrm>
              <a:off x="8980939" y="5601213"/>
              <a:ext cx="130780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8A8B4125-40D3-4FCC-A74B-C5085AA77FD5}"/>
              </a:ext>
            </a:extLst>
          </p:cNvPr>
          <p:cNvSpPr>
            <a:spLocks noGrp="1"/>
          </p:cNvSpPr>
          <p:nvPr>
            <p:ph type="sldNum" sz="quarter" idx="12"/>
          </p:nvPr>
        </p:nvSpPr>
        <p:spPr/>
        <p:txBody>
          <a:bodyPr/>
          <a:lstStyle/>
          <a:p>
            <a:fld id="{E1F894F6-EA0C-446F-AAB8-BC9A70A5614D}" type="slidenum">
              <a:rPr lang="en-US" smtClean="0"/>
              <a:t>12</a:t>
            </a:fld>
            <a:endParaRPr lang="en-US"/>
          </a:p>
        </p:txBody>
      </p:sp>
    </p:spTree>
    <p:extLst>
      <p:ext uri="{BB962C8B-B14F-4D97-AF65-F5344CB8AC3E}">
        <p14:creationId xmlns:p14="http://schemas.microsoft.com/office/powerpoint/2010/main" val="36232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7EFB364-5D68-483B-9E36-548CABC556B5}"/>
              </a:ext>
            </a:extLst>
          </p:cNvPr>
          <p:cNvSpPr txBox="1">
            <a:spLocks/>
          </p:cNvSpPr>
          <p:nvPr/>
        </p:nvSpPr>
        <p:spPr>
          <a:xfrm>
            <a:off x="180975" y="2310928"/>
            <a:ext cx="4018264" cy="34798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white"/>
                </a:solidFill>
                <a:effectLst/>
                <a:uLnTx/>
                <a:uFillTx/>
                <a:latin typeface="Trebuchet MS"/>
                <a:ea typeface="+mn-ea"/>
                <a:cs typeface="+mn-cs"/>
              </a:rPr>
              <a:t>Charleston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Trebuchet MS"/>
                <a:ea typeface="+mn-ea"/>
                <a:cs typeface="+mn-cs"/>
              </a:rPr>
              <a:t>710 Johnnie Dodds Blvd, Ste 200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Trebuchet MS"/>
                <a:ea typeface="+mn-ea"/>
                <a:cs typeface="+mn-cs"/>
              </a:rPr>
              <a:t>Mount Pleasant, SC 29464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l" defTabSz="914400" rtl="0" eaLnBrk="1" fontAlgn="auto" latinLnBrk="0" hangingPunct="1">
              <a:lnSpc>
                <a:spcPct val="90000"/>
              </a:lnSpc>
              <a:spcBef>
                <a:spcPts val="10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white"/>
                </a:solidFill>
                <a:effectLst/>
                <a:uLnTx/>
                <a:uFillTx/>
                <a:latin typeface="Trebuchet MS"/>
                <a:ea typeface="+mn-ea"/>
                <a:cs typeface="+mn-cs"/>
              </a:rPr>
              <a:t>Atlanta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Trebuchet MS"/>
                <a:ea typeface="+mn-ea"/>
                <a:cs typeface="+mn-cs"/>
              </a:rPr>
              <a:t>3490 Piedmont Rd NE, Ste 1250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Trebuchet MS"/>
                <a:ea typeface="+mn-ea"/>
                <a:cs typeface="+mn-cs"/>
              </a:rPr>
              <a:t>Atlanta, GA 30305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white"/>
                </a:solidFill>
                <a:effectLst/>
                <a:uLnTx/>
                <a:uFillTx/>
                <a:latin typeface="Trebuchet MS"/>
                <a:ea typeface="+mn-ea"/>
                <a:cs typeface="+mn-cs"/>
              </a:rPr>
              <a:t>San Francisco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600" b="0" i="0" u="none" strike="noStrike" kern="1200" cap="none" spc="0" normalizeH="0" baseline="0" noProof="0" dirty="0">
                <a:ln>
                  <a:noFill/>
                </a:ln>
                <a:solidFill>
                  <a:prstClr val="white"/>
                </a:solidFill>
                <a:effectLst/>
                <a:uLnTx/>
                <a:uFillTx/>
                <a:latin typeface="Trebuchet MS"/>
                <a:ea typeface="+mn-ea"/>
                <a:cs typeface="+mn-cs"/>
              </a:rPr>
              <a:t>1100 Moraga Way, Suite 202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600" b="0" i="0" u="none" strike="noStrike" kern="1200" cap="none" spc="0" normalizeH="0" baseline="0" noProof="0" dirty="0">
                <a:ln>
                  <a:noFill/>
                </a:ln>
                <a:solidFill>
                  <a:prstClr val="white"/>
                </a:solidFill>
                <a:effectLst/>
                <a:uLnTx/>
                <a:uFillTx/>
                <a:latin typeface="Trebuchet MS"/>
                <a:ea typeface="+mn-ea"/>
                <a:cs typeface="+mn-cs"/>
              </a:rPr>
              <a:t>Moraga, CA 94556</a:t>
            </a:r>
            <a:endParaRPr kumimoji="0" lang="en-US" sz="16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white"/>
              </a:solidFill>
              <a:effectLst/>
              <a:uLnTx/>
              <a:uFillTx/>
              <a:latin typeface="Trebuchet MS"/>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2" name="Rectangle 1">
            <a:extLst>
              <a:ext uri="{FF2B5EF4-FFF2-40B4-BE49-F238E27FC236}">
                <a16:creationId xmlns:a16="http://schemas.microsoft.com/office/drawing/2014/main" id="{E1429008-CEEE-4BD8-8C77-A78995355B5A}"/>
              </a:ext>
            </a:extLst>
          </p:cNvPr>
          <p:cNvSpPr/>
          <p:nvPr/>
        </p:nvSpPr>
        <p:spPr>
          <a:xfrm>
            <a:off x="3130062" y="5907959"/>
            <a:ext cx="5861538" cy="73866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mn-ea"/>
                <a:cs typeface="+mn-cs"/>
              </a:rPr>
              <a:t>info@mstservices.com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mn-ea"/>
                <a:cs typeface="+mn-cs"/>
              </a:rPr>
              <a:t>www.mstservices.com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mn-ea"/>
                <a:cs typeface="+mn-cs"/>
              </a:rPr>
              <a:t>843.856.8226</a:t>
            </a:r>
          </a:p>
        </p:txBody>
      </p:sp>
    </p:spTree>
    <p:extLst>
      <p:ext uri="{BB962C8B-B14F-4D97-AF65-F5344CB8AC3E}">
        <p14:creationId xmlns:p14="http://schemas.microsoft.com/office/powerpoint/2010/main" val="314163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F51233-9D0B-468A-B2F4-53B2950C0F97}"/>
              </a:ext>
            </a:extLst>
          </p:cNvPr>
          <p:cNvSpPr>
            <a:spLocks noGrp="1"/>
          </p:cNvSpPr>
          <p:nvPr>
            <p:ph type="sldNum" sz="quarter" idx="12"/>
          </p:nvPr>
        </p:nvSpPr>
        <p:spPr/>
        <p:txBody>
          <a:bodyPr/>
          <a:lstStyle/>
          <a:p>
            <a:fld id="{E1F894F6-EA0C-446F-AAB8-BC9A70A5614D}" type="slidenum">
              <a:rPr lang="en-US" smtClean="0"/>
              <a:t>2</a:t>
            </a:fld>
            <a:endParaRPr lang="en-US"/>
          </a:p>
        </p:txBody>
      </p:sp>
      <p:sp>
        <p:nvSpPr>
          <p:cNvPr id="4" name="Title 3">
            <a:extLst>
              <a:ext uri="{FF2B5EF4-FFF2-40B4-BE49-F238E27FC236}">
                <a16:creationId xmlns:a16="http://schemas.microsoft.com/office/drawing/2014/main" id="{44500F23-433E-4156-A0ED-275D8BBD33C5}"/>
              </a:ext>
            </a:extLst>
          </p:cNvPr>
          <p:cNvSpPr>
            <a:spLocks noGrp="1"/>
          </p:cNvSpPr>
          <p:nvPr>
            <p:ph type="title"/>
          </p:nvPr>
        </p:nvSpPr>
        <p:spPr/>
        <p:txBody>
          <a:bodyPr>
            <a:normAutofit fontScale="90000"/>
          </a:bodyPr>
          <a:lstStyle/>
          <a:p>
            <a:r>
              <a:rPr lang="en-US" dirty="0"/>
              <a:t>Current child welfare services are costly and often result in separated families</a:t>
            </a:r>
          </a:p>
        </p:txBody>
      </p:sp>
      <p:grpSp>
        <p:nvGrpSpPr>
          <p:cNvPr id="5" name="Group 4">
            <a:extLst>
              <a:ext uri="{FF2B5EF4-FFF2-40B4-BE49-F238E27FC236}">
                <a16:creationId xmlns:a16="http://schemas.microsoft.com/office/drawing/2014/main" id="{FFBC5CA7-89AA-494C-BE14-115D0A88868C}"/>
              </a:ext>
            </a:extLst>
          </p:cNvPr>
          <p:cNvGrpSpPr/>
          <p:nvPr/>
        </p:nvGrpSpPr>
        <p:grpSpPr>
          <a:xfrm>
            <a:off x="655312" y="1743779"/>
            <a:ext cx="7704974" cy="3897968"/>
            <a:chOff x="2166416" y="4119415"/>
            <a:chExt cx="7426779" cy="2706686"/>
          </a:xfrm>
        </p:grpSpPr>
        <p:sp>
          <p:nvSpPr>
            <p:cNvPr id="6" name="Rectangle 5">
              <a:extLst>
                <a:ext uri="{FF2B5EF4-FFF2-40B4-BE49-F238E27FC236}">
                  <a16:creationId xmlns:a16="http://schemas.microsoft.com/office/drawing/2014/main" id="{49971F4A-FA6D-4B61-962E-06514BA8E767}"/>
                </a:ext>
              </a:extLst>
            </p:cNvPr>
            <p:cNvSpPr/>
            <p:nvPr/>
          </p:nvSpPr>
          <p:spPr>
            <a:xfrm>
              <a:off x="2166416" y="4119415"/>
              <a:ext cx="3713388" cy="1350334"/>
            </a:xfrm>
            <a:prstGeom prst="rect">
              <a:avLst/>
            </a:prstGeom>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Children suffering from maltreatment in the U.S.:</a:t>
              </a:r>
            </a:p>
            <a:p>
              <a:pPr algn="ctr"/>
              <a:r>
                <a:rPr lang="en-US" sz="5000" dirty="0"/>
                <a:t>638,000</a:t>
              </a:r>
            </a:p>
            <a:p>
              <a:pPr algn="ctr"/>
              <a:r>
                <a:rPr lang="en-US" dirty="0"/>
                <a:t>in 2015</a:t>
              </a:r>
            </a:p>
          </p:txBody>
        </p:sp>
        <p:sp>
          <p:nvSpPr>
            <p:cNvPr id="7" name="Rectangle 6">
              <a:extLst>
                <a:ext uri="{FF2B5EF4-FFF2-40B4-BE49-F238E27FC236}">
                  <a16:creationId xmlns:a16="http://schemas.microsoft.com/office/drawing/2014/main" id="{10C064A9-11F3-4AC8-8491-BF42721CE483}"/>
                </a:ext>
              </a:extLst>
            </p:cNvPr>
            <p:cNvSpPr/>
            <p:nvPr/>
          </p:nvSpPr>
          <p:spPr>
            <a:xfrm>
              <a:off x="5879805" y="4120731"/>
              <a:ext cx="3713388" cy="1355037"/>
            </a:xfrm>
            <a:prstGeom prst="rect">
              <a:avLst/>
            </a:prstGeom>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t>430,333</a:t>
              </a:r>
            </a:p>
            <a:p>
              <a:pPr algn="ctr"/>
              <a:r>
                <a:rPr lang="en-US" dirty="0"/>
                <a:t>children placed in foster/kinship care in 2015</a:t>
              </a:r>
            </a:p>
          </p:txBody>
        </p:sp>
        <p:sp>
          <p:nvSpPr>
            <p:cNvPr id="8" name="Rectangle 7">
              <a:extLst>
                <a:ext uri="{FF2B5EF4-FFF2-40B4-BE49-F238E27FC236}">
                  <a16:creationId xmlns:a16="http://schemas.microsoft.com/office/drawing/2014/main" id="{47C3A585-B125-4008-8445-FE50DDD11555}"/>
                </a:ext>
              </a:extLst>
            </p:cNvPr>
            <p:cNvSpPr/>
            <p:nvPr/>
          </p:nvSpPr>
          <p:spPr>
            <a:xfrm>
              <a:off x="2166416" y="5475767"/>
              <a:ext cx="7426779" cy="1350334"/>
            </a:xfrm>
            <a:prstGeom prst="rect">
              <a:avLst/>
            </a:prstGeom>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2015, the U.S. spent approximately</a:t>
              </a:r>
            </a:p>
            <a:p>
              <a:pPr algn="ctr"/>
              <a:r>
                <a:rPr lang="en-US" sz="5000" dirty="0"/>
                <a:t>$26.3 billion</a:t>
              </a:r>
            </a:p>
            <a:p>
              <a:pPr algn="ctr"/>
              <a:r>
                <a:rPr lang="en-US" dirty="0"/>
                <a:t>on child welfare services and foster/kinship care</a:t>
              </a:r>
            </a:p>
          </p:txBody>
        </p:sp>
      </p:grpSp>
      <p:sp>
        <p:nvSpPr>
          <p:cNvPr id="9" name="TextBox 8">
            <a:extLst>
              <a:ext uri="{FF2B5EF4-FFF2-40B4-BE49-F238E27FC236}">
                <a16:creationId xmlns:a16="http://schemas.microsoft.com/office/drawing/2014/main" id="{B989D4B0-52C0-44F0-98ED-D4AA34630BD4}"/>
              </a:ext>
            </a:extLst>
          </p:cNvPr>
          <p:cNvSpPr txBox="1"/>
          <p:nvPr/>
        </p:nvSpPr>
        <p:spPr>
          <a:xfrm>
            <a:off x="3304595" y="3442783"/>
            <a:ext cx="1484742" cy="215444"/>
          </a:xfrm>
          <a:prstGeom prst="rect">
            <a:avLst/>
          </a:prstGeom>
          <a:noFill/>
        </p:spPr>
        <p:txBody>
          <a:bodyPr wrap="square" rtlCol="0">
            <a:spAutoFit/>
          </a:bodyPr>
          <a:lstStyle/>
          <a:p>
            <a:r>
              <a:rPr lang="en-US" sz="800" dirty="0">
                <a:solidFill>
                  <a:schemeClr val="bg1"/>
                </a:solidFill>
              </a:rPr>
              <a:t>HHS Children’s Bureau</a:t>
            </a:r>
          </a:p>
        </p:txBody>
      </p:sp>
      <p:sp>
        <p:nvSpPr>
          <p:cNvPr id="10" name="TextBox 9">
            <a:extLst>
              <a:ext uri="{FF2B5EF4-FFF2-40B4-BE49-F238E27FC236}">
                <a16:creationId xmlns:a16="http://schemas.microsoft.com/office/drawing/2014/main" id="{73737E80-19EB-487F-A885-BA4EAC94A7F5}"/>
              </a:ext>
            </a:extLst>
          </p:cNvPr>
          <p:cNvSpPr txBox="1"/>
          <p:nvPr/>
        </p:nvSpPr>
        <p:spPr>
          <a:xfrm>
            <a:off x="7151543" y="3472986"/>
            <a:ext cx="1208740" cy="215444"/>
          </a:xfrm>
          <a:prstGeom prst="rect">
            <a:avLst/>
          </a:prstGeom>
          <a:noFill/>
        </p:spPr>
        <p:txBody>
          <a:bodyPr wrap="square" rtlCol="0">
            <a:spAutoFit/>
          </a:bodyPr>
          <a:lstStyle/>
          <a:p>
            <a:r>
              <a:rPr lang="en-US" sz="800" dirty="0">
                <a:solidFill>
                  <a:schemeClr val="bg1"/>
                </a:solidFill>
              </a:rPr>
              <a:t>HHS Children’s Bureau</a:t>
            </a:r>
          </a:p>
        </p:txBody>
      </p:sp>
      <p:sp>
        <p:nvSpPr>
          <p:cNvPr id="11" name="TextBox 10">
            <a:extLst>
              <a:ext uri="{FF2B5EF4-FFF2-40B4-BE49-F238E27FC236}">
                <a16:creationId xmlns:a16="http://schemas.microsoft.com/office/drawing/2014/main" id="{6E89D5B0-D825-4C5B-9CDF-6E6B06258F12}"/>
              </a:ext>
            </a:extLst>
          </p:cNvPr>
          <p:cNvSpPr txBox="1"/>
          <p:nvPr/>
        </p:nvSpPr>
        <p:spPr>
          <a:xfrm>
            <a:off x="7559385" y="5408970"/>
            <a:ext cx="800898" cy="215444"/>
          </a:xfrm>
          <a:prstGeom prst="rect">
            <a:avLst/>
          </a:prstGeom>
          <a:noFill/>
        </p:spPr>
        <p:txBody>
          <a:bodyPr wrap="square" rtlCol="0">
            <a:spAutoFit/>
          </a:bodyPr>
          <a:lstStyle/>
          <a:p>
            <a:r>
              <a:rPr lang="en-US" sz="800" dirty="0">
                <a:solidFill>
                  <a:schemeClr val="bg1"/>
                </a:solidFill>
              </a:rPr>
              <a:t>Open Minds</a:t>
            </a:r>
          </a:p>
        </p:txBody>
      </p:sp>
    </p:spTree>
    <p:extLst>
      <p:ext uri="{BB962C8B-B14F-4D97-AF65-F5344CB8AC3E}">
        <p14:creationId xmlns:p14="http://schemas.microsoft.com/office/powerpoint/2010/main" val="113974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A740-9852-41E3-AD36-DD63FF4F5F75}"/>
              </a:ext>
            </a:extLst>
          </p:cNvPr>
          <p:cNvSpPr>
            <a:spLocks noGrp="1"/>
          </p:cNvSpPr>
          <p:nvPr>
            <p:ph type="title"/>
          </p:nvPr>
        </p:nvSpPr>
        <p:spPr>
          <a:xfrm>
            <a:off x="89967" y="22323"/>
            <a:ext cx="10515600" cy="1325563"/>
          </a:xfrm>
        </p:spPr>
        <p:txBody>
          <a:bodyPr>
            <a:normAutofit/>
          </a:bodyPr>
          <a:lstStyle/>
          <a:p>
            <a:r>
              <a:rPr lang="en-US" sz="2800" dirty="0"/>
              <a:t>MST: Scientifically Proven to Transform Lives</a:t>
            </a:r>
          </a:p>
        </p:txBody>
      </p:sp>
      <p:pic>
        <p:nvPicPr>
          <p:cNvPr id="10" name="Picture 9">
            <a:extLst>
              <a:ext uri="{FF2B5EF4-FFF2-40B4-BE49-F238E27FC236}">
                <a16:creationId xmlns:a16="http://schemas.microsoft.com/office/drawing/2014/main" id="{EC505D2D-D0E1-4DB3-A06D-D2FA68A16987}"/>
              </a:ext>
            </a:extLst>
          </p:cNvPr>
          <p:cNvPicPr>
            <a:picLocks noChangeAspect="1"/>
          </p:cNvPicPr>
          <p:nvPr/>
        </p:nvPicPr>
        <p:blipFill rotWithShape="1">
          <a:blip r:embed="rId3">
            <a:extLst>
              <a:ext uri="{28A0092B-C50C-407E-A947-70E740481C1C}">
                <a14:useLocalDpi xmlns:a14="http://schemas.microsoft.com/office/drawing/2010/main"/>
              </a:ext>
            </a:extLst>
          </a:blip>
          <a:srcRect t="-1" b="-279"/>
          <a:stretch/>
        </p:blipFill>
        <p:spPr>
          <a:xfrm>
            <a:off x="643041" y="2505274"/>
            <a:ext cx="7776774" cy="3420187"/>
          </a:xfrm>
          <a:prstGeom prst="rect">
            <a:avLst/>
          </a:prstGeom>
        </p:spPr>
      </p:pic>
      <p:sp>
        <p:nvSpPr>
          <p:cNvPr id="3" name="Slide Number Placeholder 2">
            <a:extLst>
              <a:ext uri="{FF2B5EF4-FFF2-40B4-BE49-F238E27FC236}">
                <a16:creationId xmlns:a16="http://schemas.microsoft.com/office/drawing/2014/main" id="{CA4C3CCF-62C5-4C10-B329-9AC38DD9561A}"/>
              </a:ext>
            </a:extLst>
          </p:cNvPr>
          <p:cNvSpPr>
            <a:spLocks noGrp="1"/>
          </p:cNvSpPr>
          <p:nvPr>
            <p:ph type="sldNum" sz="quarter" idx="12"/>
          </p:nvPr>
        </p:nvSpPr>
        <p:spPr/>
        <p:txBody>
          <a:bodyPr/>
          <a:lstStyle/>
          <a:p>
            <a:fld id="{E1F894F6-EA0C-446F-AAB8-BC9A70A5614D}" type="slidenum">
              <a:rPr lang="en-US" smtClean="0"/>
              <a:t>3</a:t>
            </a:fld>
            <a:endParaRPr lang="en-US"/>
          </a:p>
        </p:txBody>
      </p:sp>
      <p:sp>
        <p:nvSpPr>
          <p:cNvPr id="11" name="TextBox 10">
            <a:extLst>
              <a:ext uri="{FF2B5EF4-FFF2-40B4-BE49-F238E27FC236}">
                <a16:creationId xmlns:a16="http://schemas.microsoft.com/office/drawing/2014/main" id="{4CEA7C6F-A0E4-4E19-A415-B94351CCE91C}"/>
              </a:ext>
            </a:extLst>
          </p:cNvPr>
          <p:cNvSpPr txBox="1"/>
          <p:nvPr/>
        </p:nvSpPr>
        <p:spPr>
          <a:xfrm>
            <a:off x="783771" y="2531508"/>
            <a:ext cx="7636044" cy="646331"/>
          </a:xfrm>
          <a:prstGeom prst="rect">
            <a:avLst/>
          </a:prstGeom>
          <a:noFill/>
        </p:spPr>
        <p:txBody>
          <a:bodyPr wrap="square" rtlCol="0">
            <a:spAutoFit/>
          </a:bodyPr>
          <a:lstStyle/>
          <a:p>
            <a:pPr algn="ctr"/>
            <a:r>
              <a:rPr lang="en-US" dirty="0">
                <a:solidFill>
                  <a:schemeClr val="bg1"/>
                </a:solidFill>
              </a:rPr>
              <a:t>PROVEN RESULTS</a:t>
            </a:r>
          </a:p>
          <a:p>
            <a:pPr algn="ctr"/>
            <a:r>
              <a:rPr lang="en-US" dirty="0">
                <a:solidFill>
                  <a:schemeClr val="bg1"/>
                </a:solidFill>
              </a:rPr>
              <a:t>60+ PUBLISHED STUDIES</a:t>
            </a:r>
          </a:p>
        </p:txBody>
      </p:sp>
      <p:sp>
        <p:nvSpPr>
          <p:cNvPr id="17" name="TextBox 16">
            <a:extLst>
              <a:ext uri="{FF2B5EF4-FFF2-40B4-BE49-F238E27FC236}">
                <a16:creationId xmlns:a16="http://schemas.microsoft.com/office/drawing/2014/main" id="{2A815758-910C-46ED-815E-7D7B486147B7}"/>
              </a:ext>
            </a:extLst>
          </p:cNvPr>
          <p:cNvSpPr txBox="1"/>
          <p:nvPr/>
        </p:nvSpPr>
        <p:spPr>
          <a:xfrm>
            <a:off x="1434195" y="1250040"/>
            <a:ext cx="6194464" cy="1015663"/>
          </a:xfrm>
          <a:prstGeom prst="rect">
            <a:avLst/>
          </a:prstGeom>
          <a:noFill/>
        </p:spPr>
        <p:txBody>
          <a:bodyPr wrap="square" rtlCol="0">
            <a:spAutoFit/>
          </a:bodyPr>
          <a:lstStyle/>
          <a:p>
            <a:pPr algn="ctr"/>
            <a:r>
              <a:rPr lang="en-US" sz="2000" dirty="0"/>
              <a:t>MST Therapists work in the home, school and community to provide tailored interventions to risk factors that contribute to child abuse and neglect.</a:t>
            </a:r>
          </a:p>
        </p:txBody>
      </p:sp>
      <p:pic>
        <p:nvPicPr>
          <p:cNvPr id="7" name="Picture 6">
            <a:extLst>
              <a:ext uri="{FF2B5EF4-FFF2-40B4-BE49-F238E27FC236}">
                <a16:creationId xmlns:a16="http://schemas.microsoft.com/office/drawing/2014/main" id="{46C6FAFC-A334-416F-B572-4224992A9C09}"/>
              </a:ext>
            </a:extLst>
          </p:cNvPr>
          <p:cNvPicPr>
            <a:picLocks noChangeAspect="1"/>
          </p:cNvPicPr>
          <p:nvPr/>
        </p:nvPicPr>
        <p:blipFill rotWithShape="1">
          <a:blip r:embed="rId4">
            <a:extLst>
              <a:ext uri="{28A0092B-C50C-407E-A947-70E740481C1C}">
                <a14:useLocalDpi xmlns:a14="http://schemas.microsoft.com/office/drawing/2010/main" val="0"/>
              </a:ext>
            </a:extLst>
          </a:blip>
          <a:srcRect l="10527" t="46061" r="12803" b="19282"/>
          <a:stretch/>
        </p:blipFill>
        <p:spPr>
          <a:xfrm>
            <a:off x="910635" y="3306543"/>
            <a:ext cx="7241583" cy="2529445"/>
          </a:xfrm>
          <a:prstGeom prst="rect">
            <a:avLst/>
          </a:prstGeom>
        </p:spPr>
      </p:pic>
    </p:spTree>
    <p:extLst>
      <p:ext uri="{BB962C8B-B14F-4D97-AF65-F5344CB8AC3E}">
        <p14:creationId xmlns:p14="http://schemas.microsoft.com/office/powerpoint/2010/main" val="68428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B6B0-F2C9-4352-A9C0-B992E4C08E6A}"/>
              </a:ext>
            </a:extLst>
          </p:cNvPr>
          <p:cNvSpPr>
            <a:spLocks noGrp="1"/>
          </p:cNvSpPr>
          <p:nvPr>
            <p:ph type="title"/>
          </p:nvPr>
        </p:nvSpPr>
        <p:spPr>
          <a:xfrm>
            <a:off x="24737" y="283369"/>
            <a:ext cx="7886700" cy="899971"/>
          </a:xfrm>
        </p:spPr>
        <p:txBody>
          <a:bodyPr/>
          <a:lstStyle/>
          <a:p>
            <a:r>
              <a:rPr lang="en-US" dirty="0"/>
              <a:t>MST-CAN &amp; MST-BSF Overview </a:t>
            </a:r>
          </a:p>
        </p:txBody>
      </p:sp>
      <p:sp>
        <p:nvSpPr>
          <p:cNvPr id="6" name="Rectangle 5">
            <a:extLst>
              <a:ext uri="{FF2B5EF4-FFF2-40B4-BE49-F238E27FC236}">
                <a16:creationId xmlns:a16="http://schemas.microsoft.com/office/drawing/2014/main" id="{6543541B-FD6A-4910-ABD5-49ABB1A0431C}"/>
              </a:ext>
            </a:extLst>
          </p:cNvPr>
          <p:cNvSpPr/>
          <p:nvPr/>
        </p:nvSpPr>
        <p:spPr>
          <a:xfrm>
            <a:off x="3483993" y="2376729"/>
            <a:ext cx="2144576" cy="1176580"/>
          </a:xfrm>
          <a:prstGeom prst="rect">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Treatment:</a:t>
            </a:r>
          </a:p>
          <a:p>
            <a:pPr algn="ctr"/>
            <a:r>
              <a:rPr lang="en-US" sz="1600" dirty="0"/>
              <a:t>3+ sessions per week, lasting 6-9 months</a:t>
            </a:r>
          </a:p>
        </p:txBody>
      </p:sp>
      <p:sp>
        <p:nvSpPr>
          <p:cNvPr id="8" name="Rectangle 7">
            <a:extLst>
              <a:ext uri="{FF2B5EF4-FFF2-40B4-BE49-F238E27FC236}">
                <a16:creationId xmlns:a16="http://schemas.microsoft.com/office/drawing/2014/main" id="{917BFEFD-E93F-4F87-98A1-9D954BD3318B}"/>
              </a:ext>
            </a:extLst>
          </p:cNvPr>
          <p:cNvSpPr/>
          <p:nvPr/>
        </p:nvSpPr>
        <p:spPr>
          <a:xfrm>
            <a:off x="5628568" y="2376728"/>
            <a:ext cx="2166239" cy="1176581"/>
          </a:xfrm>
          <a:prstGeom prst="rect">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Evidence: </a:t>
            </a:r>
          </a:p>
          <a:p>
            <a:pPr algn="ctr"/>
            <a:r>
              <a:rPr lang="en-US" sz="1600" dirty="0"/>
              <a:t>4 studies</a:t>
            </a:r>
          </a:p>
        </p:txBody>
      </p:sp>
      <p:sp>
        <p:nvSpPr>
          <p:cNvPr id="3" name="Slide Number Placeholder 2">
            <a:extLst>
              <a:ext uri="{FF2B5EF4-FFF2-40B4-BE49-F238E27FC236}">
                <a16:creationId xmlns:a16="http://schemas.microsoft.com/office/drawing/2014/main" id="{2B5A169F-3878-4856-92B8-A90CD395B07D}"/>
              </a:ext>
            </a:extLst>
          </p:cNvPr>
          <p:cNvSpPr>
            <a:spLocks noGrp="1"/>
          </p:cNvSpPr>
          <p:nvPr>
            <p:ph type="sldNum" sz="quarter" idx="12"/>
          </p:nvPr>
        </p:nvSpPr>
        <p:spPr/>
        <p:txBody>
          <a:bodyPr/>
          <a:lstStyle/>
          <a:p>
            <a:fld id="{E1F894F6-EA0C-446F-AAB8-BC9A70A5614D}" type="slidenum">
              <a:rPr lang="en-US" smtClean="0"/>
              <a:t>4</a:t>
            </a:fld>
            <a:endParaRPr lang="en-US"/>
          </a:p>
        </p:txBody>
      </p:sp>
      <p:sp>
        <p:nvSpPr>
          <p:cNvPr id="11" name="Rectangle 10">
            <a:extLst>
              <a:ext uri="{FF2B5EF4-FFF2-40B4-BE49-F238E27FC236}">
                <a16:creationId xmlns:a16="http://schemas.microsoft.com/office/drawing/2014/main" id="{3FA7DDBE-C762-435F-AF8B-1217CB77A318}"/>
              </a:ext>
            </a:extLst>
          </p:cNvPr>
          <p:cNvSpPr/>
          <p:nvPr/>
        </p:nvSpPr>
        <p:spPr>
          <a:xfrm>
            <a:off x="1361080" y="3729853"/>
            <a:ext cx="6433728" cy="1085017"/>
          </a:xfrm>
          <a:prstGeom prst="rect">
            <a:avLst/>
          </a:prstGeom>
          <a:solidFill>
            <a:schemeClr val="accent4"/>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MST–BSF (Building Stronger Families) Adaptation: </a:t>
            </a:r>
          </a:p>
          <a:p>
            <a:pPr algn="ctr"/>
            <a:r>
              <a:rPr lang="en-US" sz="1600" dirty="0"/>
              <a:t>Families involved with Child Protective Services due to co-occurring parental substance abuse and physical abuse and/or neglect</a:t>
            </a:r>
          </a:p>
        </p:txBody>
      </p:sp>
      <p:sp>
        <p:nvSpPr>
          <p:cNvPr id="12" name="Rectangle 11">
            <a:extLst>
              <a:ext uri="{FF2B5EF4-FFF2-40B4-BE49-F238E27FC236}">
                <a16:creationId xmlns:a16="http://schemas.microsoft.com/office/drawing/2014/main" id="{7EA7296A-29F1-5645-A02C-7CCA70D18457}"/>
              </a:ext>
            </a:extLst>
          </p:cNvPr>
          <p:cNvSpPr/>
          <p:nvPr/>
        </p:nvSpPr>
        <p:spPr>
          <a:xfrm>
            <a:off x="3829960" y="4814869"/>
            <a:ext cx="3964848" cy="973826"/>
          </a:xfrm>
          <a:prstGeom prst="rect">
            <a:avLst/>
          </a:prstGeom>
          <a:solidFill>
            <a:schemeClr val="accent4"/>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Evidence: </a:t>
            </a:r>
          </a:p>
          <a:p>
            <a:pPr algn="ctr"/>
            <a:r>
              <a:rPr lang="en-US" sz="1600" dirty="0"/>
              <a:t>Pilot study complete, effectiveness study underway</a:t>
            </a:r>
          </a:p>
        </p:txBody>
      </p:sp>
      <p:sp>
        <p:nvSpPr>
          <p:cNvPr id="13" name="Rectangle 12">
            <a:extLst>
              <a:ext uri="{FF2B5EF4-FFF2-40B4-BE49-F238E27FC236}">
                <a16:creationId xmlns:a16="http://schemas.microsoft.com/office/drawing/2014/main" id="{DD5BA6F8-D04B-DA42-81DD-77A719912C9D}"/>
              </a:ext>
            </a:extLst>
          </p:cNvPr>
          <p:cNvSpPr/>
          <p:nvPr/>
        </p:nvSpPr>
        <p:spPr>
          <a:xfrm>
            <a:off x="1361080" y="4814869"/>
            <a:ext cx="2468880" cy="973826"/>
          </a:xfrm>
          <a:prstGeom prst="rect">
            <a:avLst/>
          </a:prstGeom>
          <a:solidFill>
            <a:schemeClr val="accent4"/>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Population: </a:t>
            </a:r>
          </a:p>
          <a:p>
            <a:pPr algn="ctr"/>
            <a:r>
              <a:rPr lang="en-US" sz="1600" dirty="0"/>
              <a:t>Children 6-17</a:t>
            </a:r>
          </a:p>
        </p:txBody>
      </p:sp>
      <p:sp>
        <p:nvSpPr>
          <p:cNvPr id="14" name="Rectangle 13">
            <a:extLst>
              <a:ext uri="{FF2B5EF4-FFF2-40B4-BE49-F238E27FC236}">
                <a16:creationId xmlns:a16="http://schemas.microsoft.com/office/drawing/2014/main" id="{AA649F55-E95B-6449-973D-9E544ECF215E}"/>
              </a:ext>
            </a:extLst>
          </p:cNvPr>
          <p:cNvSpPr/>
          <p:nvPr/>
        </p:nvSpPr>
        <p:spPr>
          <a:xfrm>
            <a:off x="1361080" y="1288631"/>
            <a:ext cx="6433728" cy="1086442"/>
          </a:xfrm>
          <a:prstGeom prst="rect">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MST–CAN (Child Abuse and Neglect) Adaptation: </a:t>
            </a:r>
          </a:p>
          <a:p>
            <a:pPr algn="ctr"/>
            <a:r>
              <a:rPr lang="en-US" sz="1600" dirty="0"/>
              <a:t>Families involved with child protective services due to physical abuse and/or neglect of a child in the family</a:t>
            </a:r>
          </a:p>
        </p:txBody>
      </p:sp>
      <p:sp>
        <p:nvSpPr>
          <p:cNvPr id="5" name="Rectangle 4">
            <a:extLst>
              <a:ext uri="{FF2B5EF4-FFF2-40B4-BE49-F238E27FC236}">
                <a16:creationId xmlns:a16="http://schemas.microsoft.com/office/drawing/2014/main" id="{FA9AED28-6C5A-4D11-831B-749BF923D90A}"/>
              </a:ext>
            </a:extLst>
          </p:cNvPr>
          <p:cNvSpPr/>
          <p:nvPr/>
        </p:nvSpPr>
        <p:spPr>
          <a:xfrm>
            <a:off x="1361080" y="2376728"/>
            <a:ext cx="2144576" cy="1176581"/>
          </a:xfrm>
          <a:prstGeom prst="rect">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Population: </a:t>
            </a:r>
          </a:p>
          <a:p>
            <a:pPr algn="ctr"/>
            <a:r>
              <a:rPr lang="en-US" sz="1600" dirty="0"/>
              <a:t>Children 6-17</a:t>
            </a:r>
          </a:p>
        </p:txBody>
      </p:sp>
      <p:sp>
        <p:nvSpPr>
          <p:cNvPr id="4" name="TextBox 3">
            <a:extLst>
              <a:ext uri="{FF2B5EF4-FFF2-40B4-BE49-F238E27FC236}">
                <a16:creationId xmlns:a16="http://schemas.microsoft.com/office/drawing/2014/main" id="{B15B9E8D-AABE-48DF-9051-98C69209F308}"/>
              </a:ext>
            </a:extLst>
          </p:cNvPr>
          <p:cNvSpPr txBox="1"/>
          <p:nvPr/>
        </p:nvSpPr>
        <p:spPr>
          <a:xfrm>
            <a:off x="1496297" y="5915244"/>
            <a:ext cx="6163293" cy="646331"/>
          </a:xfrm>
          <a:prstGeom prst="rect">
            <a:avLst/>
          </a:prstGeom>
          <a:noFill/>
        </p:spPr>
        <p:txBody>
          <a:bodyPr wrap="square" rtlCol="0">
            <a:spAutoFit/>
          </a:bodyPr>
          <a:lstStyle/>
          <a:p>
            <a:pPr algn="ctr"/>
            <a:r>
              <a:rPr lang="en-US" dirty="0"/>
              <a:t>MST-CAN is rated as a “Supported” program by the California Evidence-Based Clearinghouse for Child Welfare</a:t>
            </a:r>
          </a:p>
        </p:txBody>
      </p:sp>
    </p:spTree>
    <p:extLst>
      <p:ext uri="{BB962C8B-B14F-4D97-AF65-F5344CB8AC3E}">
        <p14:creationId xmlns:p14="http://schemas.microsoft.com/office/powerpoint/2010/main" val="74330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3F58A4-5AEE-47D8-80CA-048FC1B77B92}"/>
              </a:ext>
            </a:extLst>
          </p:cNvPr>
          <p:cNvSpPr>
            <a:spLocks noGrp="1"/>
          </p:cNvSpPr>
          <p:nvPr>
            <p:ph type="sldNum" sz="quarter" idx="12"/>
          </p:nvPr>
        </p:nvSpPr>
        <p:spPr/>
        <p:txBody>
          <a:bodyPr/>
          <a:lstStyle/>
          <a:p>
            <a:fld id="{E1F894F6-EA0C-446F-AAB8-BC9A70A5614D}" type="slidenum">
              <a:rPr lang="en-US" smtClean="0"/>
              <a:t>5</a:t>
            </a:fld>
            <a:endParaRPr lang="en-US"/>
          </a:p>
        </p:txBody>
      </p:sp>
      <p:sp>
        <p:nvSpPr>
          <p:cNvPr id="4" name="Title 3">
            <a:extLst>
              <a:ext uri="{FF2B5EF4-FFF2-40B4-BE49-F238E27FC236}">
                <a16:creationId xmlns:a16="http://schemas.microsoft.com/office/drawing/2014/main" id="{7829A2CC-A54A-4214-8D3E-4EE8DF2A33B4}"/>
              </a:ext>
            </a:extLst>
          </p:cNvPr>
          <p:cNvSpPr>
            <a:spLocks noGrp="1"/>
          </p:cNvSpPr>
          <p:nvPr>
            <p:ph type="title"/>
          </p:nvPr>
        </p:nvSpPr>
        <p:spPr>
          <a:ln>
            <a:noFill/>
          </a:ln>
        </p:spPr>
        <p:txBody>
          <a:bodyPr>
            <a:normAutofit fontScale="90000"/>
          </a:bodyPr>
          <a:lstStyle/>
          <a:p>
            <a:r>
              <a:rPr lang="en-US" dirty="0"/>
              <a:t>MST-CAN provides a tailored, holistic approach</a:t>
            </a:r>
          </a:p>
        </p:txBody>
      </p:sp>
      <p:cxnSp>
        <p:nvCxnSpPr>
          <p:cNvPr id="6" name="Straight Connector 5">
            <a:extLst>
              <a:ext uri="{FF2B5EF4-FFF2-40B4-BE49-F238E27FC236}">
                <a16:creationId xmlns:a16="http://schemas.microsoft.com/office/drawing/2014/main" id="{C15862E3-C444-4C27-BC42-57925228A7FF}"/>
              </a:ext>
            </a:extLst>
          </p:cNvPr>
          <p:cNvCxnSpPr/>
          <p:nvPr/>
        </p:nvCxnSpPr>
        <p:spPr>
          <a:xfrm>
            <a:off x="4572000" y="1883949"/>
            <a:ext cx="0" cy="3819646"/>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35E5493-E436-4F54-B879-7CFA9923077F}"/>
              </a:ext>
            </a:extLst>
          </p:cNvPr>
          <p:cNvSpPr/>
          <p:nvPr/>
        </p:nvSpPr>
        <p:spPr>
          <a:xfrm>
            <a:off x="259650" y="3136815"/>
            <a:ext cx="1296364" cy="1296364"/>
          </a:xfrm>
          <a:prstGeom prst="ellipse">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482A832-D21C-47DB-8C6C-AD62B2D76C6F}"/>
              </a:ext>
            </a:extLst>
          </p:cNvPr>
          <p:cNvSpPr/>
          <p:nvPr/>
        </p:nvSpPr>
        <p:spPr>
          <a:xfrm>
            <a:off x="3050717" y="3116629"/>
            <a:ext cx="1296364" cy="1296364"/>
          </a:xfrm>
          <a:prstGeom prst="ellipse">
            <a:avLst/>
          </a:prstGeom>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C4B38AC-00BD-4E91-B9FC-3672ABED2C70}"/>
              </a:ext>
            </a:extLst>
          </p:cNvPr>
          <p:cNvSpPr txBox="1"/>
          <p:nvPr/>
        </p:nvSpPr>
        <p:spPr>
          <a:xfrm>
            <a:off x="933232" y="1303114"/>
            <a:ext cx="2677755" cy="830997"/>
          </a:xfrm>
          <a:prstGeom prst="rect">
            <a:avLst/>
          </a:prstGeom>
          <a:noFill/>
        </p:spPr>
        <p:txBody>
          <a:bodyPr wrap="square" rtlCol="0">
            <a:spAutoFit/>
          </a:bodyPr>
          <a:lstStyle/>
          <a:p>
            <a:pPr algn="ctr"/>
            <a:r>
              <a:rPr lang="en-US" sz="2400" b="1" dirty="0"/>
              <a:t>Traditional Child Welfare Services</a:t>
            </a:r>
          </a:p>
        </p:txBody>
      </p:sp>
      <p:sp>
        <p:nvSpPr>
          <p:cNvPr id="12" name="TextBox 11">
            <a:extLst>
              <a:ext uri="{FF2B5EF4-FFF2-40B4-BE49-F238E27FC236}">
                <a16:creationId xmlns:a16="http://schemas.microsoft.com/office/drawing/2014/main" id="{0B42FCF5-5BCC-4091-AE84-2D0FDC40D340}"/>
              </a:ext>
            </a:extLst>
          </p:cNvPr>
          <p:cNvSpPr txBox="1"/>
          <p:nvPr/>
        </p:nvSpPr>
        <p:spPr>
          <a:xfrm>
            <a:off x="328616" y="3461831"/>
            <a:ext cx="1148788" cy="646331"/>
          </a:xfrm>
          <a:prstGeom prst="rect">
            <a:avLst/>
          </a:prstGeom>
          <a:noFill/>
        </p:spPr>
        <p:txBody>
          <a:bodyPr wrap="square" rtlCol="0">
            <a:spAutoFit/>
          </a:bodyPr>
          <a:lstStyle/>
          <a:p>
            <a:pPr algn="ctr"/>
            <a:r>
              <a:rPr lang="en-US" dirty="0">
                <a:solidFill>
                  <a:schemeClr val="bg1"/>
                </a:solidFill>
              </a:rPr>
              <a:t>Parent or child</a:t>
            </a:r>
          </a:p>
        </p:txBody>
      </p:sp>
      <p:sp>
        <p:nvSpPr>
          <p:cNvPr id="13" name="TextBox 12">
            <a:extLst>
              <a:ext uri="{FF2B5EF4-FFF2-40B4-BE49-F238E27FC236}">
                <a16:creationId xmlns:a16="http://schemas.microsoft.com/office/drawing/2014/main" id="{C5F546FE-CABC-44D0-86F6-C1633DF85CD5}"/>
              </a:ext>
            </a:extLst>
          </p:cNvPr>
          <p:cNvSpPr txBox="1"/>
          <p:nvPr/>
        </p:nvSpPr>
        <p:spPr>
          <a:xfrm>
            <a:off x="2990350" y="3441645"/>
            <a:ext cx="1447421" cy="646331"/>
          </a:xfrm>
          <a:prstGeom prst="rect">
            <a:avLst/>
          </a:prstGeom>
          <a:noFill/>
        </p:spPr>
        <p:txBody>
          <a:bodyPr wrap="square" rtlCol="0">
            <a:spAutoFit/>
          </a:bodyPr>
          <a:lstStyle/>
          <a:p>
            <a:pPr algn="ctr"/>
            <a:r>
              <a:rPr lang="en-US" dirty="0">
                <a:solidFill>
                  <a:schemeClr val="bg1"/>
                </a:solidFill>
              </a:rPr>
              <a:t>Identified risk factor</a:t>
            </a:r>
          </a:p>
        </p:txBody>
      </p:sp>
      <p:sp>
        <p:nvSpPr>
          <p:cNvPr id="14" name="Arrow: Left-Right 13">
            <a:extLst>
              <a:ext uri="{FF2B5EF4-FFF2-40B4-BE49-F238E27FC236}">
                <a16:creationId xmlns:a16="http://schemas.microsoft.com/office/drawing/2014/main" id="{A66B81BE-94C2-4282-8E13-0E9EAB7CE5FA}"/>
              </a:ext>
            </a:extLst>
          </p:cNvPr>
          <p:cNvSpPr/>
          <p:nvPr/>
        </p:nvSpPr>
        <p:spPr>
          <a:xfrm>
            <a:off x="1644169" y="3674297"/>
            <a:ext cx="1326214" cy="2153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0326F7A2-1000-44DE-9BF2-8B1E1152ACAC}"/>
              </a:ext>
            </a:extLst>
          </p:cNvPr>
          <p:cNvGrpSpPr/>
          <p:nvPr/>
        </p:nvGrpSpPr>
        <p:grpSpPr>
          <a:xfrm>
            <a:off x="4826141" y="3136815"/>
            <a:ext cx="1296364" cy="1296364"/>
            <a:chOff x="4772629" y="2824223"/>
            <a:chExt cx="1296364" cy="1296364"/>
          </a:xfrm>
          <a:solidFill>
            <a:schemeClr val="accent6"/>
          </a:solidFill>
        </p:grpSpPr>
        <p:sp>
          <p:nvSpPr>
            <p:cNvPr id="15" name="Oval 14">
              <a:extLst>
                <a:ext uri="{FF2B5EF4-FFF2-40B4-BE49-F238E27FC236}">
                  <a16:creationId xmlns:a16="http://schemas.microsoft.com/office/drawing/2014/main" id="{C6233039-1DBE-4C48-83F7-411CCC6A7C84}"/>
                </a:ext>
              </a:extLst>
            </p:cNvPr>
            <p:cNvSpPr/>
            <p:nvPr/>
          </p:nvSpPr>
          <p:spPr>
            <a:xfrm>
              <a:off x="4772629" y="2824223"/>
              <a:ext cx="1296364" cy="1296364"/>
            </a:xfrm>
            <a:prstGeom prst="ellipse">
              <a:avLst/>
            </a:prstGeom>
            <a:grp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519E899-B642-453B-BDB1-D681AE706E4C}"/>
                </a:ext>
              </a:extLst>
            </p:cNvPr>
            <p:cNvSpPr txBox="1"/>
            <p:nvPr/>
          </p:nvSpPr>
          <p:spPr>
            <a:xfrm>
              <a:off x="5014393" y="3287737"/>
              <a:ext cx="803188" cy="369332"/>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solidFill>
                    <a:schemeClr val="bg1"/>
                  </a:solidFill>
                </a:rPr>
                <a:t>Child</a:t>
              </a:r>
            </a:p>
          </p:txBody>
        </p:sp>
      </p:grpSp>
      <p:grpSp>
        <p:nvGrpSpPr>
          <p:cNvPr id="32" name="Group 31">
            <a:extLst>
              <a:ext uri="{FF2B5EF4-FFF2-40B4-BE49-F238E27FC236}">
                <a16:creationId xmlns:a16="http://schemas.microsoft.com/office/drawing/2014/main" id="{5D5FCFE1-44D6-495D-B8B2-B502C37E328D}"/>
              </a:ext>
            </a:extLst>
          </p:cNvPr>
          <p:cNvGrpSpPr/>
          <p:nvPr/>
        </p:nvGrpSpPr>
        <p:grpSpPr>
          <a:xfrm>
            <a:off x="7583103" y="3136815"/>
            <a:ext cx="1447421" cy="1296364"/>
            <a:chOff x="7067929" y="2824223"/>
            <a:chExt cx="1447421" cy="1296364"/>
          </a:xfrm>
        </p:grpSpPr>
        <p:sp>
          <p:nvSpPr>
            <p:cNvPr id="16" name="Oval 15">
              <a:extLst>
                <a:ext uri="{FF2B5EF4-FFF2-40B4-BE49-F238E27FC236}">
                  <a16:creationId xmlns:a16="http://schemas.microsoft.com/office/drawing/2014/main" id="{C1F38670-2780-49CC-A347-1618D7A95EA8}"/>
                </a:ext>
              </a:extLst>
            </p:cNvPr>
            <p:cNvSpPr/>
            <p:nvPr/>
          </p:nvSpPr>
          <p:spPr>
            <a:xfrm>
              <a:off x="7102034" y="2824223"/>
              <a:ext cx="1296364" cy="1296364"/>
            </a:xfrm>
            <a:prstGeom prst="ellipse">
              <a:avLst/>
            </a:prstGeom>
            <a:solidFill>
              <a:schemeClr val="accent6"/>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A098B8-F8C3-4923-AC07-3CD8257DCA44}"/>
                </a:ext>
              </a:extLst>
            </p:cNvPr>
            <p:cNvSpPr txBox="1"/>
            <p:nvPr/>
          </p:nvSpPr>
          <p:spPr>
            <a:xfrm>
              <a:off x="7067929" y="3118196"/>
              <a:ext cx="1447421" cy="64633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solidFill>
                    <a:schemeClr val="bg1"/>
                  </a:solidFill>
                </a:rPr>
                <a:t>Multiple </a:t>
              </a:r>
            </a:p>
            <a:p>
              <a:pPr algn="ctr"/>
              <a:r>
                <a:rPr lang="en-US" dirty="0">
                  <a:solidFill>
                    <a:schemeClr val="bg1"/>
                  </a:solidFill>
                </a:rPr>
                <a:t>risk factors</a:t>
              </a:r>
            </a:p>
          </p:txBody>
        </p:sp>
      </p:grpSp>
      <p:grpSp>
        <p:nvGrpSpPr>
          <p:cNvPr id="28" name="Group 27">
            <a:extLst>
              <a:ext uri="{FF2B5EF4-FFF2-40B4-BE49-F238E27FC236}">
                <a16:creationId xmlns:a16="http://schemas.microsoft.com/office/drawing/2014/main" id="{BCDCC7C7-EBF5-40F1-9FBE-A7611E256C1C}"/>
              </a:ext>
            </a:extLst>
          </p:cNvPr>
          <p:cNvGrpSpPr/>
          <p:nvPr/>
        </p:nvGrpSpPr>
        <p:grpSpPr>
          <a:xfrm>
            <a:off x="5498332" y="1887936"/>
            <a:ext cx="1296364" cy="1296364"/>
            <a:chOff x="5090336" y="1250859"/>
            <a:chExt cx="1296364" cy="1296364"/>
          </a:xfrm>
          <a:solidFill>
            <a:schemeClr val="accent6"/>
          </a:solidFill>
        </p:grpSpPr>
        <p:sp>
          <p:nvSpPr>
            <p:cNvPr id="19" name="Oval 18">
              <a:extLst>
                <a:ext uri="{FF2B5EF4-FFF2-40B4-BE49-F238E27FC236}">
                  <a16:creationId xmlns:a16="http://schemas.microsoft.com/office/drawing/2014/main" id="{527B712C-3122-4C2D-9AD8-C7363BA6DCE7}"/>
                </a:ext>
              </a:extLst>
            </p:cNvPr>
            <p:cNvSpPr/>
            <p:nvPr/>
          </p:nvSpPr>
          <p:spPr>
            <a:xfrm>
              <a:off x="5090336" y="1250859"/>
              <a:ext cx="1296364" cy="1296364"/>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924678E-ED2C-481C-BBF2-18B91CAA6E73}"/>
                </a:ext>
              </a:extLst>
            </p:cNvPr>
            <p:cNvSpPr txBox="1"/>
            <p:nvPr/>
          </p:nvSpPr>
          <p:spPr>
            <a:xfrm>
              <a:off x="5304459" y="1716304"/>
              <a:ext cx="901716" cy="369332"/>
            </a:xfrm>
            <a:prstGeom prst="rect">
              <a:avLst/>
            </a:prstGeom>
            <a:grpFill/>
            <a:ln>
              <a:noFill/>
            </a:ln>
          </p:spPr>
          <p:txBody>
            <a:bodyPr wrap="square" rtlCol="0">
              <a:spAutoFit/>
            </a:bodyPr>
            <a:lstStyle/>
            <a:p>
              <a:pPr algn="ctr"/>
              <a:r>
                <a:rPr lang="en-US" dirty="0">
                  <a:solidFill>
                    <a:schemeClr val="bg1"/>
                  </a:solidFill>
                </a:rPr>
                <a:t>Parent</a:t>
              </a:r>
            </a:p>
          </p:txBody>
        </p:sp>
      </p:grpSp>
      <p:grpSp>
        <p:nvGrpSpPr>
          <p:cNvPr id="30" name="Group 29">
            <a:extLst>
              <a:ext uri="{FF2B5EF4-FFF2-40B4-BE49-F238E27FC236}">
                <a16:creationId xmlns:a16="http://schemas.microsoft.com/office/drawing/2014/main" id="{31E2EBE8-7260-434E-8795-FD83BC66E47D}"/>
              </a:ext>
            </a:extLst>
          </p:cNvPr>
          <p:cNvGrpSpPr/>
          <p:nvPr/>
        </p:nvGrpSpPr>
        <p:grpSpPr>
          <a:xfrm>
            <a:off x="5464485" y="4360573"/>
            <a:ext cx="1365836" cy="1296364"/>
            <a:chOff x="4928447" y="4492113"/>
            <a:chExt cx="1365836" cy="1296364"/>
          </a:xfrm>
        </p:grpSpPr>
        <p:sp>
          <p:nvSpPr>
            <p:cNvPr id="21" name="Oval 20">
              <a:extLst>
                <a:ext uri="{FF2B5EF4-FFF2-40B4-BE49-F238E27FC236}">
                  <a16:creationId xmlns:a16="http://schemas.microsoft.com/office/drawing/2014/main" id="{4619C243-CDCF-4260-97DA-EE85C21F40B7}"/>
                </a:ext>
              </a:extLst>
            </p:cNvPr>
            <p:cNvSpPr/>
            <p:nvPr/>
          </p:nvSpPr>
          <p:spPr>
            <a:xfrm>
              <a:off x="4963194" y="4492113"/>
              <a:ext cx="1296364" cy="1296364"/>
            </a:xfrm>
            <a:prstGeom prst="ellipse">
              <a:avLst/>
            </a:prstGeom>
            <a:solidFill>
              <a:schemeClr val="accent6"/>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3B801B2-B519-42B0-93FA-6DE4E93B1A70}"/>
                </a:ext>
              </a:extLst>
            </p:cNvPr>
            <p:cNvSpPr txBox="1"/>
            <p:nvPr/>
          </p:nvSpPr>
          <p:spPr>
            <a:xfrm>
              <a:off x="4928447" y="4955629"/>
              <a:ext cx="1365836" cy="36933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a:solidFill>
                    <a:schemeClr val="bg1"/>
                  </a:solidFill>
                </a:rPr>
                <a:t>Community</a:t>
              </a:r>
            </a:p>
          </p:txBody>
        </p:sp>
      </p:grpSp>
      <p:grpSp>
        <p:nvGrpSpPr>
          <p:cNvPr id="31" name="Group 30">
            <a:extLst>
              <a:ext uri="{FF2B5EF4-FFF2-40B4-BE49-F238E27FC236}">
                <a16:creationId xmlns:a16="http://schemas.microsoft.com/office/drawing/2014/main" id="{F3E36812-6809-4C28-B67C-123DBA4B3586}"/>
              </a:ext>
            </a:extLst>
          </p:cNvPr>
          <p:cNvGrpSpPr/>
          <p:nvPr/>
        </p:nvGrpSpPr>
        <p:grpSpPr>
          <a:xfrm>
            <a:off x="6992095" y="4385694"/>
            <a:ext cx="1296364" cy="1296364"/>
            <a:chOff x="6861859" y="4509545"/>
            <a:chExt cx="1296364" cy="1296364"/>
          </a:xfrm>
        </p:grpSpPr>
        <p:sp>
          <p:nvSpPr>
            <p:cNvPr id="23" name="Oval 22">
              <a:extLst>
                <a:ext uri="{FF2B5EF4-FFF2-40B4-BE49-F238E27FC236}">
                  <a16:creationId xmlns:a16="http://schemas.microsoft.com/office/drawing/2014/main" id="{1915BB68-8928-400D-98BB-0EE01B937B27}"/>
                </a:ext>
              </a:extLst>
            </p:cNvPr>
            <p:cNvSpPr/>
            <p:nvPr/>
          </p:nvSpPr>
          <p:spPr>
            <a:xfrm>
              <a:off x="6861859" y="4509545"/>
              <a:ext cx="1296364" cy="1296364"/>
            </a:xfrm>
            <a:prstGeom prst="ellipse">
              <a:avLst/>
            </a:prstGeom>
            <a:solidFill>
              <a:schemeClr val="accent6"/>
            </a:solidFill>
            <a:ln>
              <a:solidFill>
                <a:schemeClr val="accent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DBB7AF7-D9C8-4FAD-A0DC-F998448E72F0}"/>
                </a:ext>
              </a:extLst>
            </p:cNvPr>
            <p:cNvSpPr txBox="1"/>
            <p:nvPr/>
          </p:nvSpPr>
          <p:spPr>
            <a:xfrm>
              <a:off x="6971073" y="4838905"/>
              <a:ext cx="1148788" cy="646331"/>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schemeClr val="bg1"/>
                  </a:solidFill>
                </a:rPr>
                <a:t>Social ecology</a:t>
              </a:r>
            </a:p>
          </p:txBody>
        </p:sp>
      </p:grpSp>
      <p:sp>
        <p:nvSpPr>
          <p:cNvPr id="25" name="TextBox 24">
            <a:extLst>
              <a:ext uri="{FF2B5EF4-FFF2-40B4-BE49-F238E27FC236}">
                <a16:creationId xmlns:a16="http://schemas.microsoft.com/office/drawing/2014/main" id="{2B5FC200-3B99-45FA-8E93-1F814D28A515}"/>
              </a:ext>
            </a:extLst>
          </p:cNvPr>
          <p:cNvSpPr txBox="1"/>
          <p:nvPr/>
        </p:nvSpPr>
        <p:spPr>
          <a:xfrm>
            <a:off x="1519284" y="4547090"/>
            <a:ext cx="1598369" cy="646331"/>
          </a:xfrm>
          <a:prstGeom prst="rect">
            <a:avLst/>
          </a:prstGeom>
          <a:noFill/>
        </p:spPr>
        <p:txBody>
          <a:bodyPr wrap="square" rtlCol="0">
            <a:spAutoFit/>
          </a:bodyPr>
          <a:lstStyle/>
          <a:p>
            <a:pPr algn="ctr"/>
            <a:r>
              <a:rPr lang="en-US" dirty="0"/>
              <a:t>Standardized approach</a:t>
            </a:r>
          </a:p>
        </p:txBody>
      </p:sp>
      <p:grpSp>
        <p:nvGrpSpPr>
          <p:cNvPr id="33" name="Group 32">
            <a:extLst>
              <a:ext uri="{FF2B5EF4-FFF2-40B4-BE49-F238E27FC236}">
                <a16:creationId xmlns:a16="http://schemas.microsoft.com/office/drawing/2014/main" id="{0E4FDED2-1AFC-4A49-ABA6-931E055CC4A1}"/>
              </a:ext>
            </a:extLst>
          </p:cNvPr>
          <p:cNvGrpSpPr/>
          <p:nvPr/>
        </p:nvGrpSpPr>
        <p:grpSpPr>
          <a:xfrm>
            <a:off x="6992095" y="1887936"/>
            <a:ext cx="1296364" cy="1296364"/>
            <a:chOff x="7342406" y="1547347"/>
            <a:chExt cx="1296364" cy="1296364"/>
          </a:xfrm>
          <a:solidFill>
            <a:schemeClr val="accent6"/>
          </a:solidFill>
        </p:grpSpPr>
        <p:sp>
          <p:nvSpPr>
            <p:cNvPr id="26" name="Oval 25">
              <a:extLst>
                <a:ext uri="{FF2B5EF4-FFF2-40B4-BE49-F238E27FC236}">
                  <a16:creationId xmlns:a16="http://schemas.microsoft.com/office/drawing/2014/main" id="{F0F5ED07-E80E-487F-91E7-4AB6B16F2432}"/>
                </a:ext>
              </a:extLst>
            </p:cNvPr>
            <p:cNvSpPr/>
            <p:nvPr/>
          </p:nvSpPr>
          <p:spPr>
            <a:xfrm>
              <a:off x="7342406" y="1547347"/>
              <a:ext cx="1296364" cy="1296364"/>
            </a:xfrm>
            <a:prstGeom prst="ellipse">
              <a:avLst/>
            </a:prstGeom>
            <a:grp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054AC8C-789E-4686-B279-18CB9726E35E}"/>
                </a:ext>
              </a:extLst>
            </p:cNvPr>
            <p:cNvSpPr txBox="1"/>
            <p:nvPr/>
          </p:nvSpPr>
          <p:spPr>
            <a:xfrm>
              <a:off x="7517495" y="1774518"/>
              <a:ext cx="947963" cy="92333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solidFill>
                    <a:schemeClr val="bg1"/>
                  </a:solidFill>
                </a:rPr>
                <a:t>Mental health needs</a:t>
              </a:r>
            </a:p>
          </p:txBody>
        </p:sp>
      </p:grpSp>
      <p:sp>
        <p:nvSpPr>
          <p:cNvPr id="39" name="TextBox 38">
            <a:extLst>
              <a:ext uri="{FF2B5EF4-FFF2-40B4-BE49-F238E27FC236}">
                <a16:creationId xmlns:a16="http://schemas.microsoft.com/office/drawing/2014/main" id="{28F340BD-B7FE-444F-92B1-15874095B17B}"/>
              </a:ext>
            </a:extLst>
          </p:cNvPr>
          <p:cNvSpPr txBox="1"/>
          <p:nvPr/>
        </p:nvSpPr>
        <p:spPr>
          <a:xfrm>
            <a:off x="5523814" y="5824901"/>
            <a:ext cx="2854463" cy="646331"/>
          </a:xfrm>
          <a:prstGeom prst="rect">
            <a:avLst/>
          </a:prstGeom>
          <a:noFill/>
        </p:spPr>
        <p:txBody>
          <a:bodyPr wrap="square" rtlCol="0">
            <a:spAutoFit/>
          </a:bodyPr>
          <a:lstStyle/>
          <a:p>
            <a:pPr algn="ctr"/>
            <a:r>
              <a:rPr lang="en-US" dirty="0"/>
              <a:t>Individualized approach, tailored to each family</a:t>
            </a:r>
          </a:p>
        </p:txBody>
      </p:sp>
      <p:sp>
        <p:nvSpPr>
          <p:cNvPr id="40" name="TextBox 39">
            <a:extLst>
              <a:ext uri="{FF2B5EF4-FFF2-40B4-BE49-F238E27FC236}">
                <a16:creationId xmlns:a16="http://schemas.microsoft.com/office/drawing/2014/main" id="{E9DF9DA6-EEB5-4910-BFCB-639EC45FFAAA}"/>
              </a:ext>
            </a:extLst>
          </p:cNvPr>
          <p:cNvSpPr txBox="1"/>
          <p:nvPr/>
        </p:nvSpPr>
        <p:spPr>
          <a:xfrm>
            <a:off x="6165781" y="1326183"/>
            <a:ext cx="1477206" cy="461665"/>
          </a:xfrm>
          <a:prstGeom prst="rect">
            <a:avLst/>
          </a:prstGeom>
          <a:noFill/>
        </p:spPr>
        <p:txBody>
          <a:bodyPr wrap="square" rtlCol="0">
            <a:spAutoFit/>
          </a:bodyPr>
          <a:lstStyle/>
          <a:p>
            <a:pPr algn="ctr"/>
            <a:r>
              <a:rPr lang="en-US" sz="2400" b="1" dirty="0"/>
              <a:t>MST-CAN</a:t>
            </a:r>
          </a:p>
        </p:txBody>
      </p:sp>
      <p:grpSp>
        <p:nvGrpSpPr>
          <p:cNvPr id="35" name="Group 34">
            <a:extLst>
              <a:ext uri="{FF2B5EF4-FFF2-40B4-BE49-F238E27FC236}">
                <a16:creationId xmlns:a16="http://schemas.microsoft.com/office/drawing/2014/main" id="{348A62BA-85D1-4285-B4A4-977F671CF901}"/>
              </a:ext>
            </a:extLst>
          </p:cNvPr>
          <p:cNvGrpSpPr/>
          <p:nvPr/>
        </p:nvGrpSpPr>
        <p:grpSpPr>
          <a:xfrm>
            <a:off x="6203062" y="3124325"/>
            <a:ext cx="1371600" cy="1337719"/>
            <a:chOff x="6155824" y="3172195"/>
            <a:chExt cx="1371600" cy="1337719"/>
          </a:xfrm>
        </p:grpSpPr>
        <p:sp>
          <p:nvSpPr>
            <p:cNvPr id="37" name="Arrow: Left-Right 36">
              <a:extLst>
                <a:ext uri="{FF2B5EF4-FFF2-40B4-BE49-F238E27FC236}">
                  <a16:creationId xmlns:a16="http://schemas.microsoft.com/office/drawing/2014/main" id="{AB172D6C-CA9A-4AFB-A294-66BE2FD6525B}"/>
                </a:ext>
              </a:extLst>
            </p:cNvPr>
            <p:cNvSpPr/>
            <p:nvPr/>
          </p:nvSpPr>
          <p:spPr>
            <a:xfrm rot="2700000">
              <a:off x="6190743" y="3748745"/>
              <a:ext cx="1337719" cy="1846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Left-Right 37">
              <a:extLst>
                <a:ext uri="{FF2B5EF4-FFF2-40B4-BE49-F238E27FC236}">
                  <a16:creationId xmlns:a16="http://schemas.microsoft.com/office/drawing/2014/main" id="{8C4CF93A-6224-4A79-B0E3-4A7C2A28C7A6}"/>
                </a:ext>
              </a:extLst>
            </p:cNvPr>
            <p:cNvSpPr/>
            <p:nvPr/>
          </p:nvSpPr>
          <p:spPr>
            <a:xfrm rot="18900000">
              <a:off x="6163285" y="3765411"/>
              <a:ext cx="1337719" cy="1846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Left-Right 33">
              <a:extLst>
                <a:ext uri="{FF2B5EF4-FFF2-40B4-BE49-F238E27FC236}">
                  <a16:creationId xmlns:a16="http://schemas.microsoft.com/office/drawing/2014/main" id="{B1D126D4-F80A-4F81-B188-C6A532220B46}"/>
                </a:ext>
              </a:extLst>
            </p:cNvPr>
            <p:cNvSpPr/>
            <p:nvPr/>
          </p:nvSpPr>
          <p:spPr>
            <a:xfrm>
              <a:off x="6155824" y="3738169"/>
              <a:ext cx="1371600" cy="1846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561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8A2FE03-C048-4034-95EB-81923EA9CCA9}"/>
              </a:ext>
            </a:extLst>
          </p:cNvPr>
          <p:cNvSpPr/>
          <p:nvPr/>
        </p:nvSpPr>
        <p:spPr>
          <a:xfrm>
            <a:off x="5525040" y="2603534"/>
            <a:ext cx="3393329" cy="2056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36DEE-7250-49C5-9FFD-3989F11E83F2}"/>
              </a:ext>
            </a:extLst>
          </p:cNvPr>
          <p:cNvSpPr>
            <a:spLocks noGrp="1"/>
          </p:cNvSpPr>
          <p:nvPr>
            <p:ph type="title"/>
          </p:nvPr>
        </p:nvSpPr>
        <p:spPr>
          <a:xfrm>
            <a:off x="41609" y="145262"/>
            <a:ext cx="10515600" cy="1325563"/>
          </a:xfrm>
        </p:spPr>
        <p:txBody>
          <a:bodyPr>
            <a:normAutofit/>
          </a:bodyPr>
          <a:lstStyle/>
          <a:p>
            <a:r>
              <a:rPr lang="en-US" sz="2800" dirty="0"/>
              <a:t>Proven Cost Savings for Communities</a:t>
            </a:r>
          </a:p>
        </p:txBody>
      </p:sp>
      <p:sp>
        <p:nvSpPr>
          <p:cNvPr id="5" name="Slide Number Placeholder 4">
            <a:extLst>
              <a:ext uri="{FF2B5EF4-FFF2-40B4-BE49-F238E27FC236}">
                <a16:creationId xmlns:a16="http://schemas.microsoft.com/office/drawing/2014/main" id="{637911AF-A80D-457F-B5E9-AB1FF332CD9E}"/>
              </a:ext>
            </a:extLst>
          </p:cNvPr>
          <p:cNvSpPr>
            <a:spLocks noGrp="1"/>
          </p:cNvSpPr>
          <p:nvPr>
            <p:ph type="sldNum" sz="quarter" idx="12"/>
          </p:nvPr>
        </p:nvSpPr>
        <p:spPr/>
        <p:txBody>
          <a:bodyPr/>
          <a:lstStyle/>
          <a:p>
            <a:fld id="{E1F894F6-EA0C-446F-AAB8-BC9A70A5614D}" type="slidenum">
              <a:rPr lang="en-US" smtClean="0"/>
              <a:t>6</a:t>
            </a:fld>
            <a:endParaRPr lang="en-US"/>
          </a:p>
        </p:txBody>
      </p:sp>
      <p:sp>
        <p:nvSpPr>
          <p:cNvPr id="7" name="TextBox 6">
            <a:extLst>
              <a:ext uri="{FF2B5EF4-FFF2-40B4-BE49-F238E27FC236}">
                <a16:creationId xmlns:a16="http://schemas.microsoft.com/office/drawing/2014/main" id="{3A8C5F97-48B6-4334-9E7E-7AB0A50BFE8C}"/>
              </a:ext>
            </a:extLst>
          </p:cNvPr>
          <p:cNvSpPr txBox="1"/>
          <p:nvPr/>
        </p:nvSpPr>
        <p:spPr>
          <a:xfrm>
            <a:off x="2719451" y="2035503"/>
            <a:ext cx="1400537" cy="830997"/>
          </a:xfrm>
          <a:prstGeom prst="rect">
            <a:avLst/>
          </a:prstGeom>
          <a:noFill/>
        </p:spPr>
        <p:txBody>
          <a:bodyPr wrap="square" rtlCol="0">
            <a:spAutoFit/>
          </a:bodyPr>
          <a:lstStyle/>
          <a:p>
            <a:r>
              <a:rPr lang="en-US" sz="4800" b="1" dirty="0">
                <a:solidFill>
                  <a:schemeClr val="accent2"/>
                </a:solidFill>
              </a:rPr>
              <a:t>ROI</a:t>
            </a:r>
            <a:endParaRPr lang="en-US" sz="1600" b="1" dirty="0">
              <a:solidFill>
                <a:schemeClr val="accent2"/>
              </a:solidFill>
            </a:endParaRPr>
          </a:p>
        </p:txBody>
      </p:sp>
      <p:sp>
        <p:nvSpPr>
          <p:cNvPr id="18" name="TextBox 17">
            <a:extLst>
              <a:ext uri="{FF2B5EF4-FFF2-40B4-BE49-F238E27FC236}">
                <a16:creationId xmlns:a16="http://schemas.microsoft.com/office/drawing/2014/main" id="{7B90936D-2BDE-4AA7-8EC3-29053211736D}"/>
              </a:ext>
            </a:extLst>
          </p:cNvPr>
          <p:cNvSpPr txBox="1"/>
          <p:nvPr/>
        </p:nvSpPr>
        <p:spPr>
          <a:xfrm>
            <a:off x="5780511" y="2821881"/>
            <a:ext cx="2882385" cy="1631216"/>
          </a:xfrm>
          <a:prstGeom prst="rect">
            <a:avLst/>
          </a:prstGeom>
          <a:noFill/>
        </p:spPr>
        <p:txBody>
          <a:bodyPr wrap="square" rtlCol="0">
            <a:spAutoFit/>
          </a:bodyPr>
          <a:lstStyle/>
          <a:p>
            <a:pPr algn="ctr"/>
            <a:r>
              <a:rPr lang="en-US" sz="2000" dirty="0">
                <a:solidFill>
                  <a:schemeClr val="bg1"/>
                </a:solidFill>
              </a:rPr>
              <a:t>MST DELIVERS </a:t>
            </a:r>
          </a:p>
          <a:p>
            <a:pPr algn="ctr"/>
            <a:r>
              <a:rPr lang="en-US" sz="2000" dirty="0">
                <a:solidFill>
                  <a:schemeClr val="bg1"/>
                </a:solidFill>
              </a:rPr>
              <a:t>SUPERIOR CLINICAL &amp; </a:t>
            </a:r>
          </a:p>
          <a:p>
            <a:pPr algn="ctr"/>
            <a:r>
              <a:rPr lang="en-US" sz="2000" dirty="0">
                <a:solidFill>
                  <a:schemeClr val="bg1"/>
                </a:solidFill>
              </a:rPr>
              <a:t>FINANCIAL RESULTS</a:t>
            </a:r>
          </a:p>
          <a:p>
            <a:pPr algn="ctr"/>
            <a:r>
              <a:rPr lang="en-US" sz="2000" dirty="0">
                <a:solidFill>
                  <a:schemeClr val="bg1"/>
                </a:solidFill>
              </a:rPr>
              <a:t>relative to</a:t>
            </a:r>
          </a:p>
          <a:p>
            <a:pPr algn="ctr"/>
            <a:r>
              <a:rPr lang="en-US" sz="2000" dirty="0">
                <a:solidFill>
                  <a:schemeClr val="bg1"/>
                </a:solidFill>
              </a:rPr>
              <a:t> alternative treatments</a:t>
            </a:r>
          </a:p>
        </p:txBody>
      </p:sp>
      <p:sp>
        <p:nvSpPr>
          <p:cNvPr id="20" name="TextBox 19">
            <a:extLst>
              <a:ext uri="{FF2B5EF4-FFF2-40B4-BE49-F238E27FC236}">
                <a16:creationId xmlns:a16="http://schemas.microsoft.com/office/drawing/2014/main" id="{94EF7B91-EF76-4477-82CE-E874A025D1AE}"/>
              </a:ext>
            </a:extLst>
          </p:cNvPr>
          <p:cNvSpPr txBox="1"/>
          <p:nvPr/>
        </p:nvSpPr>
        <p:spPr>
          <a:xfrm>
            <a:off x="861985" y="2236104"/>
            <a:ext cx="1536940" cy="830997"/>
          </a:xfrm>
          <a:prstGeom prst="rect">
            <a:avLst/>
          </a:prstGeom>
          <a:noFill/>
        </p:spPr>
        <p:txBody>
          <a:bodyPr wrap="square" rtlCol="0">
            <a:spAutoFit/>
          </a:bodyPr>
          <a:lstStyle/>
          <a:p>
            <a:r>
              <a:rPr lang="en-US" sz="4800" spc="-300" dirty="0">
                <a:solidFill>
                  <a:schemeClr val="accent1"/>
                </a:solidFill>
              </a:rPr>
              <a:t>$3.31</a:t>
            </a:r>
          </a:p>
        </p:txBody>
      </p:sp>
      <p:sp>
        <p:nvSpPr>
          <p:cNvPr id="21" name="Oval 20">
            <a:extLst>
              <a:ext uri="{FF2B5EF4-FFF2-40B4-BE49-F238E27FC236}">
                <a16:creationId xmlns:a16="http://schemas.microsoft.com/office/drawing/2014/main" id="{F4CC5EFD-E8DE-4981-8903-485E6B62E87A}"/>
              </a:ext>
            </a:extLst>
          </p:cNvPr>
          <p:cNvSpPr/>
          <p:nvPr/>
        </p:nvSpPr>
        <p:spPr>
          <a:xfrm>
            <a:off x="828825" y="1847659"/>
            <a:ext cx="1603260" cy="1603260"/>
          </a:xfrm>
          <a:prstGeom prst="ellipse">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94C8A6F-DD64-42FE-B9D0-877C64268611}"/>
              </a:ext>
            </a:extLst>
          </p:cNvPr>
          <p:cNvSpPr txBox="1"/>
          <p:nvPr/>
        </p:nvSpPr>
        <p:spPr>
          <a:xfrm>
            <a:off x="2759776" y="2603534"/>
            <a:ext cx="1939449" cy="707886"/>
          </a:xfrm>
          <a:prstGeom prst="rect">
            <a:avLst/>
          </a:prstGeom>
          <a:noFill/>
        </p:spPr>
        <p:txBody>
          <a:bodyPr wrap="square" rtlCol="0">
            <a:spAutoFit/>
          </a:bodyPr>
          <a:lstStyle/>
          <a:p>
            <a:r>
              <a:rPr lang="en-US" sz="2000" dirty="0"/>
              <a:t>for every</a:t>
            </a:r>
          </a:p>
          <a:p>
            <a:r>
              <a:rPr lang="en-US" sz="2000" dirty="0"/>
              <a:t>dollar invested</a:t>
            </a:r>
          </a:p>
        </p:txBody>
      </p:sp>
      <p:sp>
        <p:nvSpPr>
          <p:cNvPr id="27" name="TextBox 26">
            <a:extLst>
              <a:ext uri="{FF2B5EF4-FFF2-40B4-BE49-F238E27FC236}">
                <a16:creationId xmlns:a16="http://schemas.microsoft.com/office/drawing/2014/main" id="{8AE1FCA4-6626-4F0F-81F5-A7D7BDE42231}"/>
              </a:ext>
            </a:extLst>
          </p:cNvPr>
          <p:cNvSpPr txBox="1"/>
          <p:nvPr/>
        </p:nvSpPr>
        <p:spPr>
          <a:xfrm>
            <a:off x="3131793" y="4371875"/>
            <a:ext cx="1536940" cy="646331"/>
          </a:xfrm>
          <a:prstGeom prst="rect">
            <a:avLst/>
          </a:prstGeom>
          <a:noFill/>
        </p:spPr>
        <p:txBody>
          <a:bodyPr wrap="square" rtlCol="0">
            <a:spAutoFit/>
          </a:bodyPr>
          <a:lstStyle/>
          <a:p>
            <a:r>
              <a:rPr lang="en-US" sz="3600" spc="-300" dirty="0">
                <a:solidFill>
                  <a:schemeClr val="accent1"/>
                </a:solidFill>
              </a:rPr>
              <a:t>$26,655</a:t>
            </a:r>
          </a:p>
        </p:txBody>
      </p:sp>
      <p:sp>
        <p:nvSpPr>
          <p:cNvPr id="34" name="TextBox 33">
            <a:extLst>
              <a:ext uri="{FF2B5EF4-FFF2-40B4-BE49-F238E27FC236}">
                <a16:creationId xmlns:a16="http://schemas.microsoft.com/office/drawing/2014/main" id="{4AFB6697-CC4E-42D4-9D15-00A9DC5A9498}"/>
              </a:ext>
            </a:extLst>
          </p:cNvPr>
          <p:cNvSpPr txBox="1"/>
          <p:nvPr/>
        </p:nvSpPr>
        <p:spPr>
          <a:xfrm>
            <a:off x="403762" y="4007476"/>
            <a:ext cx="2540491" cy="1175706"/>
          </a:xfrm>
          <a:prstGeom prst="rect">
            <a:avLst/>
          </a:prstGeom>
          <a:noFill/>
        </p:spPr>
        <p:txBody>
          <a:bodyPr wrap="square" rtlCol="0">
            <a:spAutoFit/>
          </a:bodyPr>
          <a:lstStyle/>
          <a:p>
            <a:pPr algn="r">
              <a:lnSpc>
                <a:spcPct val="80000"/>
              </a:lnSpc>
            </a:pPr>
            <a:r>
              <a:rPr lang="en-US" sz="4400" b="1" dirty="0">
                <a:solidFill>
                  <a:schemeClr val="accent2"/>
                </a:solidFill>
              </a:rPr>
              <a:t>NET BENEFIT</a:t>
            </a:r>
            <a:endParaRPr lang="en-US" b="1" dirty="0">
              <a:solidFill>
                <a:schemeClr val="accent2"/>
              </a:solidFill>
            </a:endParaRPr>
          </a:p>
        </p:txBody>
      </p:sp>
      <p:sp>
        <p:nvSpPr>
          <p:cNvPr id="35" name="TextBox 34">
            <a:extLst>
              <a:ext uri="{FF2B5EF4-FFF2-40B4-BE49-F238E27FC236}">
                <a16:creationId xmlns:a16="http://schemas.microsoft.com/office/drawing/2014/main" id="{FED5F831-83E6-4B95-8A85-DA19B58F1F0D}"/>
              </a:ext>
            </a:extLst>
          </p:cNvPr>
          <p:cNvSpPr txBox="1"/>
          <p:nvPr/>
        </p:nvSpPr>
        <p:spPr>
          <a:xfrm>
            <a:off x="1144731" y="5003016"/>
            <a:ext cx="1685527" cy="400110"/>
          </a:xfrm>
          <a:prstGeom prst="rect">
            <a:avLst/>
          </a:prstGeom>
          <a:noFill/>
        </p:spPr>
        <p:txBody>
          <a:bodyPr wrap="square" rtlCol="0">
            <a:spAutoFit/>
          </a:bodyPr>
          <a:lstStyle/>
          <a:p>
            <a:pPr algn="r"/>
            <a:r>
              <a:rPr lang="en-US" sz="2000" dirty="0"/>
              <a:t>per family</a:t>
            </a:r>
          </a:p>
        </p:txBody>
      </p:sp>
      <p:sp>
        <p:nvSpPr>
          <p:cNvPr id="30" name="Oval 29">
            <a:extLst>
              <a:ext uri="{FF2B5EF4-FFF2-40B4-BE49-F238E27FC236}">
                <a16:creationId xmlns:a16="http://schemas.microsoft.com/office/drawing/2014/main" id="{3672D933-4571-4371-A223-1ED146A62343}"/>
              </a:ext>
            </a:extLst>
          </p:cNvPr>
          <p:cNvSpPr/>
          <p:nvPr/>
        </p:nvSpPr>
        <p:spPr>
          <a:xfrm>
            <a:off x="3098633" y="3864472"/>
            <a:ext cx="1603260" cy="1603260"/>
          </a:xfrm>
          <a:prstGeom prst="ellipse">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ADC6C3-11DB-46B9-BD2E-891E4536786E}"/>
              </a:ext>
            </a:extLst>
          </p:cNvPr>
          <p:cNvSpPr txBox="1"/>
          <p:nvPr/>
        </p:nvSpPr>
        <p:spPr>
          <a:xfrm>
            <a:off x="6786641" y="6193194"/>
            <a:ext cx="2484169" cy="369332"/>
          </a:xfrm>
          <a:prstGeom prst="rect">
            <a:avLst/>
          </a:prstGeom>
          <a:noFill/>
        </p:spPr>
        <p:txBody>
          <a:bodyPr wrap="square" rtlCol="0">
            <a:spAutoFit/>
          </a:bodyPr>
          <a:lstStyle/>
          <a:p>
            <a:r>
              <a:rPr lang="en-US" sz="900" dirty="0"/>
              <a:t>Administration and Policy in Mental Health and Mental Health Services Research</a:t>
            </a:r>
          </a:p>
        </p:txBody>
      </p:sp>
      <p:cxnSp>
        <p:nvCxnSpPr>
          <p:cNvPr id="12" name="Straight Connector 11">
            <a:extLst>
              <a:ext uri="{FF2B5EF4-FFF2-40B4-BE49-F238E27FC236}">
                <a16:creationId xmlns:a16="http://schemas.microsoft.com/office/drawing/2014/main" id="{0C69C265-44B6-474C-A612-565B4B171562}"/>
              </a:ext>
            </a:extLst>
          </p:cNvPr>
          <p:cNvCxnSpPr/>
          <p:nvPr/>
        </p:nvCxnSpPr>
        <p:spPr>
          <a:xfrm>
            <a:off x="744000" y="3669570"/>
            <a:ext cx="395522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06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E84FBA-1AA2-4E55-B841-C707AEC950CD}"/>
              </a:ext>
            </a:extLst>
          </p:cNvPr>
          <p:cNvSpPr>
            <a:spLocks noGrp="1"/>
          </p:cNvSpPr>
          <p:nvPr>
            <p:ph type="sldNum" sz="quarter" idx="12"/>
          </p:nvPr>
        </p:nvSpPr>
        <p:spPr/>
        <p:txBody>
          <a:bodyPr/>
          <a:lstStyle/>
          <a:p>
            <a:fld id="{E1F894F6-EA0C-446F-AAB8-BC9A70A5614D}" type="slidenum">
              <a:rPr lang="en-US" smtClean="0"/>
              <a:t>7</a:t>
            </a:fld>
            <a:endParaRPr lang="en-US"/>
          </a:p>
        </p:txBody>
      </p:sp>
      <p:sp>
        <p:nvSpPr>
          <p:cNvPr id="4" name="Title 3">
            <a:extLst>
              <a:ext uri="{FF2B5EF4-FFF2-40B4-BE49-F238E27FC236}">
                <a16:creationId xmlns:a16="http://schemas.microsoft.com/office/drawing/2014/main" id="{AC577575-5CC7-46CC-BDA2-B3353E7882BD}"/>
              </a:ext>
            </a:extLst>
          </p:cNvPr>
          <p:cNvSpPr>
            <a:spLocks noGrp="1"/>
          </p:cNvSpPr>
          <p:nvPr>
            <p:ph type="title"/>
          </p:nvPr>
        </p:nvSpPr>
        <p:spPr>
          <a:xfrm>
            <a:off x="24737" y="283369"/>
            <a:ext cx="7886700" cy="899971"/>
          </a:xfrm>
        </p:spPr>
        <p:txBody>
          <a:bodyPr>
            <a:normAutofit/>
          </a:bodyPr>
          <a:lstStyle/>
          <a:p>
            <a:r>
              <a:rPr lang="en-US" sz="2800" dirty="0"/>
              <a:t>Proven Outcomes</a:t>
            </a:r>
          </a:p>
        </p:txBody>
      </p:sp>
      <p:pic>
        <p:nvPicPr>
          <p:cNvPr id="6" name="Graphic 5" descr="Downward trend">
            <a:extLst>
              <a:ext uri="{FF2B5EF4-FFF2-40B4-BE49-F238E27FC236}">
                <a16:creationId xmlns:a16="http://schemas.microsoft.com/office/drawing/2014/main" id="{3F3D48B4-7CA6-41C9-A843-1E1AAE4DBA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654" y="2113656"/>
            <a:ext cx="1371600" cy="1371600"/>
          </a:xfrm>
          <a:prstGeom prst="rect">
            <a:avLst/>
          </a:prstGeom>
        </p:spPr>
      </p:pic>
      <p:pic>
        <p:nvPicPr>
          <p:cNvPr id="8" name="Graphic 7" descr="Gauge">
            <a:extLst>
              <a:ext uri="{FF2B5EF4-FFF2-40B4-BE49-F238E27FC236}">
                <a16:creationId xmlns:a16="http://schemas.microsoft.com/office/drawing/2014/main" id="{696DE5F1-5180-42F3-81FC-F90902B931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9142" y="2190054"/>
            <a:ext cx="1371600" cy="1371600"/>
          </a:xfrm>
          <a:prstGeom prst="rect">
            <a:avLst/>
          </a:prstGeom>
        </p:spPr>
      </p:pic>
      <p:pic>
        <p:nvPicPr>
          <p:cNvPr id="17" name="Graphic 16" descr="Family with two children">
            <a:extLst>
              <a:ext uri="{FF2B5EF4-FFF2-40B4-BE49-F238E27FC236}">
                <a16:creationId xmlns:a16="http://schemas.microsoft.com/office/drawing/2014/main" id="{48CDD2B1-01E4-42A6-BDF2-DC2B44B5F2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2654" y="4289209"/>
            <a:ext cx="1371600" cy="1371600"/>
          </a:xfrm>
          <a:prstGeom prst="rect">
            <a:avLst/>
          </a:prstGeom>
        </p:spPr>
      </p:pic>
      <p:pic>
        <p:nvPicPr>
          <p:cNvPr id="19" name="Graphic 18" descr="Brain in head">
            <a:extLst>
              <a:ext uri="{FF2B5EF4-FFF2-40B4-BE49-F238E27FC236}">
                <a16:creationId xmlns:a16="http://schemas.microsoft.com/office/drawing/2014/main" id="{BF3F02B7-74A6-4741-83C6-669CA253D6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77008" y="2145400"/>
            <a:ext cx="1371600" cy="1371600"/>
          </a:xfrm>
          <a:prstGeom prst="rect">
            <a:avLst/>
          </a:prstGeom>
        </p:spPr>
      </p:pic>
      <p:pic>
        <p:nvPicPr>
          <p:cNvPr id="21" name="Graphic 20" descr="Medical">
            <a:extLst>
              <a:ext uri="{FF2B5EF4-FFF2-40B4-BE49-F238E27FC236}">
                <a16:creationId xmlns:a16="http://schemas.microsoft.com/office/drawing/2014/main" id="{8F4787F3-3B05-4498-9C66-390127748B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29250" y="4289209"/>
            <a:ext cx="1371600" cy="1371600"/>
          </a:xfrm>
          <a:prstGeom prst="rect">
            <a:avLst/>
          </a:prstGeom>
        </p:spPr>
      </p:pic>
      <p:sp>
        <p:nvSpPr>
          <p:cNvPr id="22" name="TextBox 21">
            <a:extLst>
              <a:ext uri="{FF2B5EF4-FFF2-40B4-BE49-F238E27FC236}">
                <a16:creationId xmlns:a16="http://schemas.microsoft.com/office/drawing/2014/main" id="{5089482D-00A3-4C86-B78C-B99789258D6C}"/>
              </a:ext>
            </a:extLst>
          </p:cNvPr>
          <p:cNvSpPr txBox="1"/>
          <p:nvPr/>
        </p:nvSpPr>
        <p:spPr>
          <a:xfrm>
            <a:off x="588671" y="3517000"/>
            <a:ext cx="2331291" cy="646331"/>
          </a:xfrm>
          <a:prstGeom prst="rect">
            <a:avLst/>
          </a:prstGeom>
          <a:noFill/>
        </p:spPr>
        <p:txBody>
          <a:bodyPr wrap="square" rtlCol="0">
            <a:spAutoFit/>
          </a:bodyPr>
          <a:lstStyle/>
          <a:p>
            <a:pPr algn="ctr"/>
            <a:r>
              <a:rPr lang="en-US" dirty="0"/>
              <a:t>Fewer youths in out-of-home placements</a:t>
            </a:r>
          </a:p>
        </p:txBody>
      </p:sp>
      <p:sp>
        <p:nvSpPr>
          <p:cNvPr id="23" name="TextBox 22">
            <a:extLst>
              <a:ext uri="{FF2B5EF4-FFF2-40B4-BE49-F238E27FC236}">
                <a16:creationId xmlns:a16="http://schemas.microsoft.com/office/drawing/2014/main" id="{C8922552-0B25-48B2-8C7B-C67693E1286E}"/>
              </a:ext>
            </a:extLst>
          </p:cNvPr>
          <p:cNvSpPr txBox="1"/>
          <p:nvPr/>
        </p:nvSpPr>
        <p:spPr>
          <a:xfrm>
            <a:off x="6277015" y="5660809"/>
            <a:ext cx="2775851" cy="646331"/>
          </a:xfrm>
          <a:prstGeom prst="rect">
            <a:avLst/>
          </a:prstGeom>
          <a:noFill/>
        </p:spPr>
        <p:txBody>
          <a:bodyPr wrap="square" rtlCol="0">
            <a:spAutoFit/>
          </a:bodyPr>
          <a:lstStyle/>
          <a:p>
            <a:pPr algn="ctr"/>
            <a:r>
              <a:rPr lang="en-US" dirty="0"/>
              <a:t>Parents more likely to use nonviolent discipline</a:t>
            </a:r>
          </a:p>
        </p:txBody>
      </p:sp>
      <p:sp>
        <p:nvSpPr>
          <p:cNvPr id="24" name="TextBox 23">
            <a:extLst>
              <a:ext uri="{FF2B5EF4-FFF2-40B4-BE49-F238E27FC236}">
                <a16:creationId xmlns:a16="http://schemas.microsoft.com/office/drawing/2014/main" id="{FB7435CE-B8DF-437B-8640-61C5D8AD2DA8}"/>
              </a:ext>
            </a:extLst>
          </p:cNvPr>
          <p:cNvSpPr txBox="1"/>
          <p:nvPr/>
        </p:nvSpPr>
        <p:spPr>
          <a:xfrm>
            <a:off x="6605655" y="3522484"/>
            <a:ext cx="2118573" cy="646331"/>
          </a:xfrm>
          <a:prstGeom prst="rect">
            <a:avLst/>
          </a:prstGeom>
          <a:noFill/>
        </p:spPr>
        <p:txBody>
          <a:bodyPr wrap="square" rtlCol="0">
            <a:spAutoFit/>
          </a:bodyPr>
          <a:lstStyle/>
          <a:p>
            <a:pPr algn="ctr"/>
            <a:r>
              <a:rPr lang="en-US" dirty="0"/>
              <a:t>Higher completion of treatment</a:t>
            </a:r>
          </a:p>
        </p:txBody>
      </p:sp>
      <p:sp>
        <p:nvSpPr>
          <p:cNvPr id="25" name="TextBox 24">
            <a:extLst>
              <a:ext uri="{FF2B5EF4-FFF2-40B4-BE49-F238E27FC236}">
                <a16:creationId xmlns:a16="http://schemas.microsoft.com/office/drawing/2014/main" id="{6E6474F7-88D9-46AD-B387-AE49D7BE3C96}"/>
              </a:ext>
            </a:extLst>
          </p:cNvPr>
          <p:cNvSpPr txBox="1"/>
          <p:nvPr/>
        </p:nvSpPr>
        <p:spPr>
          <a:xfrm>
            <a:off x="3316280" y="5660808"/>
            <a:ext cx="2797540" cy="646331"/>
          </a:xfrm>
          <a:prstGeom prst="rect">
            <a:avLst/>
          </a:prstGeom>
          <a:noFill/>
        </p:spPr>
        <p:txBody>
          <a:bodyPr wrap="square" rtlCol="0">
            <a:spAutoFit/>
          </a:bodyPr>
          <a:lstStyle/>
          <a:p>
            <a:pPr algn="ctr"/>
            <a:r>
              <a:rPr lang="en-US" dirty="0"/>
              <a:t>Greater reduction in minor and severe assault</a:t>
            </a:r>
          </a:p>
        </p:txBody>
      </p:sp>
      <p:sp>
        <p:nvSpPr>
          <p:cNvPr id="27" name="TextBox 26">
            <a:extLst>
              <a:ext uri="{FF2B5EF4-FFF2-40B4-BE49-F238E27FC236}">
                <a16:creationId xmlns:a16="http://schemas.microsoft.com/office/drawing/2014/main" id="{7CEB4E65-D963-46FA-B60C-FD9FB341E44F}"/>
              </a:ext>
            </a:extLst>
          </p:cNvPr>
          <p:cNvSpPr txBox="1"/>
          <p:nvPr/>
        </p:nvSpPr>
        <p:spPr>
          <a:xfrm>
            <a:off x="355546" y="5660809"/>
            <a:ext cx="2797540" cy="646331"/>
          </a:xfrm>
          <a:prstGeom prst="rect">
            <a:avLst/>
          </a:prstGeom>
          <a:noFill/>
        </p:spPr>
        <p:txBody>
          <a:bodyPr wrap="square" rtlCol="0">
            <a:spAutoFit/>
          </a:bodyPr>
          <a:lstStyle/>
          <a:p>
            <a:pPr algn="ctr"/>
            <a:r>
              <a:rPr lang="en-US" dirty="0"/>
              <a:t>Greater reduction in neglectful parenting</a:t>
            </a:r>
          </a:p>
        </p:txBody>
      </p:sp>
      <p:sp>
        <p:nvSpPr>
          <p:cNvPr id="28" name="TextBox 27">
            <a:extLst>
              <a:ext uri="{FF2B5EF4-FFF2-40B4-BE49-F238E27FC236}">
                <a16:creationId xmlns:a16="http://schemas.microsoft.com/office/drawing/2014/main" id="{E4109762-D5EC-4B2E-A848-9DC757F037E0}"/>
              </a:ext>
            </a:extLst>
          </p:cNvPr>
          <p:cNvSpPr txBox="1"/>
          <p:nvPr/>
        </p:nvSpPr>
        <p:spPr>
          <a:xfrm>
            <a:off x="3364038" y="3504103"/>
            <a:ext cx="2797540" cy="646331"/>
          </a:xfrm>
          <a:prstGeom prst="rect">
            <a:avLst/>
          </a:prstGeom>
          <a:noFill/>
        </p:spPr>
        <p:txBody>
          <a:bodyPr wrap="square" rtlCol="0">
            <a:spAutoFit/>
          </a:bodyPr>
          <a:lstStyle/>
          <a:p>
            <a:pPr algn="ctr"/>
            <a:r>
              <a:rPr lang="en-US" dirty="0"/>
              <a:t>Greater reduction in psychological aggression</a:t>
            </a:r>
          </a:p>
        </p:txBody>
      </p:sp>
      <p:sp>
        <p:nvSpPr>
          <p:cNvPr id="30" name="Rectangle 29">
            <a:extLst>
              <a:ext uri="{FF2B5EF4-FFF2-40B4-BE49-F238E27FC236}">
                <a16:creationId xmlns:a16="http://schemas.microsoft.com/office/drawing/2014/main" id="{29BD0D09-9D0D-4568-A62D-CE703C6CFC85}"/>
              </a:ext>
            </a:extLst>
          </p:cNvPr>
          <p:cNvSpPr/>
          <p:nvPr/>
        </p:nvSpPr>
        <p:spPr>
          <a:xfrm>
            <a:off x="260543" y="1358220"/>
            <a:ext cx="869732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A920A9-938F-4BA5-ADFA-5C184B3BF938}"/>
              </a:ext>
            </a:extLst>
          </p:cNvPr>
          <p:cNvSpPr txBox="1"/>
          <p:nvPr/>
        </p:nvSpPr>
        <p:spPr>
          <a:xfrm>
            <a:off x="260543" y="1384961"/>
            <a:ext cx="8672016" cy="400110"/>
          </a:xfrm>
          <a:prstGeom prst="rect">
            <a:avLst/>
          </a:prstGeom>
          <a:noFill/>
        </p:spPr>
        <p:txBody>
          <a:bodyPr wrap="square" rtlCol="0">
            <a:spAutoFit/>
          </a:bodyPr>
          <a:lstStyle/>
          <a:p>
            <a:r>
              <a:rPr lang="en-US" sz="2000" dirty="0">
                <a:solidFill>
                  <a:schemeClr val="bg1"/>
                </a:solidFill>
              </a:rPr>
              <a:t>Compared to enhanced outpatient therapy approaches, MST-CAN achieved</a:t>
            </a:r>
          </a:p>
        </p:txBody>
      </p:sp>
      <p:pic>
        <p:nvPicPr>
          <p:cNvPr id="20" name="Graphic 19" descr="Heart">
            <a:extLst>
              <a:ext uri="{FF2B5EF4-FFF2-40B4-BE49-F238E27FC236}">
                <a16:creationId xmlns:a16="http://schemas.microsoft.com/office/drawing/2014/main" id="{E1553B33-93A5-42A0-8545-4731AA0B283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79140" y="4288456"/>
            <a:ext cx="1371600" cy="1371600"/>
          </a:xfrm>
          <a:prstGeom prst="rect">
            <a:avLst/>
          </a:prstGeom>
        </p:spPr>
      </p:pic>
    </p:spTree>
    <p:extLst>
      <p:ext uri="{BB962C8B-B14F-4D97-AF65-F5344CB8AC3E}">
        <p14:creationId xmlns:p14="http://schemas.microsoft.com/office/powerpoint/2010/main" val="2646544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6A6A19-6A24-4CDE-916A-CA914789C985}"/>
              </a:ext>
            </a:extLst>
          </p:cNvPr>
          <p:cNvSpPr>
            <a:spLocks noGrp="1"/>
          </p:cNvSpPr>
          <p:nvPr>
            <p:ph type="sldNum" sz="quarter" idx="12"/>
          </p:nvPr>
        </p:nvSpPr>
        <p:spPr/>
        <p:txBody>
          <a:bodyPr/>
          <a:lstStyle/>
          <a:p>
            <a:fld id="{E1F894F6-EA0C-446F-AAB8-BC9A70A5614D}" type="slidenum">
              <a:rPr lang="en-US" smtClean="0"/>
              <a:t>8</a:t>
            </a:fld>
            <a:endParaRPr lang="en-US"/>
          </a:p>
        </p:txBody>
      </p:sp>
      <p:sp>
        <p:nvSpPr>
          <p:cNvPr id="4" name="Title 3">
            <a:extLst>
              <a:ext uri="{FF2B5EF4-FFF2-40B4-BE49-F238E27FC236}">
                <a16:creationId xmlns:a16="http://schemas.microsoft.com/office/drawing/2014/main" id="{56BC5B45-BCD5-4410-9050-92175169C452}"/>
              </a:ext>
            </a:extLst>
          </p:cNvPr>
          <p:cNvSpPr>
            <a:spLocks noGrp="1"/>
          </p:cNvSpPr>
          <p:nvPr>
            <p:ph type="title"/>
          </p:nvPr>
        </p:nvSpPr>
        <p:spPr/>
        <p:txBody>
          <a:bodyPr/>
          <a:lstStyle/>
          <a:p>
            <a:r>
              <a:rPr lang="en-US" dirty="0"/>
              <a:t>MST and MST-CAN have a global presence</a:t>
            </a:r>
          </a:p>
        </p:txBody>
      </p:sp>
      <p:cxnSp>
        <p:nvCxnSpPr>
          <p:cNvPr id="12" name="Straight Connector 11">
            <a:extLst>
              <a:ext uri="{FF2B5EF4-FFF2-40B4-BE49-F238E27FC236}">
                <a16:creationId xmlns:a16="http://schemas.microsoft.com/office/drawing/2014/main" id="{C892887E-7924-483B-998D-6199B634D3CA}"/>
              </a:ext>
            </a:extLst>
          </p:cNvPr>
          <p:cNvCxnSpPr/>
          <p:nvPr/>
        </p:nvCxnSpPr>
        <p:spPr>
          <a:xfrm>
            <a:off x="629391" y="3120247"/>
            <a:ext cx="7885216"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EFEC5E48-B344-46BB-B1F4-9B90DBF8B6EA}"/>
              </a:ext>
            </a:extLst>
          </p:cNvPr>
          <p:cNvSpPr txBox="1"/>
          <p:nvPr/>
        </p:nvSpPr>
        <p:spPr>
          <a:xfrm>
            <a:off x="424584" y="3298619"/>
            <a:ext cx="8294829" cy="461665"/>
          </a:xfrm>
          <a:prstGeom prst="rect">
            <a:avLst/>
          </a:prstGeom>
          <a:noFill/>
        </p:spPr>
        <p:txBody>
          <a:bodyPr wrap="square" rtlCol="0">
            <a:spAutoFit/>
          </a:bodyPr>
          <a:lstStyle/>
          <a:p>
            <a:r>
              <a:rPr lang="en-US" sz="2400" dirty="0"/>
              <a:t>MST-CAN is currently operating in 6 countries and 2 states</a:t>
            </a:r>
          </a:p>
        </p:txBody>
      </p:sp>
      <p:grpSp>
        <p:nvGrpSpPr>
          <p:cNvPr id="54" name="Group 53">
            <a:extLst>
              <a:ext uri="{FF2B5EF4-FFF2-40B4-BE49-F238E27FC236}">
                <a16:creationId xmlns:a16="http://schemas.microsoft.com/office/drawing/2014/main" id="{F8E29096-D7FC-472B-806E-9DDC901B7891}"/>
              </a:ext>
            </a:extLst>
          </p:cNvPr>
          <p:cNvGrpSpPr/>
          <p:nvPr/>
        </p:nvGrpSpPr>
        <p:grpSpPr>
          <a:xfrm>
            <a:off x="1750302" y="3853801"/>
            <a:ext cx="2742095" cy="2222102"/>
            <a:chOff x="962359" y="4059051"/>
            <a:chExt cx="2742095" cy="2222102"/>
          </a:xfrm>
        </p:grpSpPr>
        <p:pic>
          <p:nvPicPr>
            <p:cNvPr id="17" name="Picture 16">
              <a:extLst>
                <a:ext uri="{FF2B5EF4-FFF2-40B4-BE49-F238E27FC236}">
                  <a16:creationId xmlns:a16="http://schemas.microsoft.com/office/drawing/2014/main" id="{10F7D51E-10F1-4232-B7CA-BE8B4DC30DF2}"/>
                </a:ext>
              </a:extLst>
            </p:cNvPr>
            <p:cNvPicPr>
              <a:picLocks/>
            </p:cNvPicPr>
            <p:nvPr/>
          </p:nvPicPr>
          <p:blipFill>
            <a:blip r:embed="rId2"/>
            <a:stretch>
              <a:fillRect/>
            </a:stretch>
          </p:blipFill>
          <p:spPr>
            <a:xfrm>
              <a:off x="1877863" y="4424412"/>
              <a:ext cx="926519" cy="926519"/>
            </a:xfrm>
            <a:prstGeom prst="rect">
              <a:avLst/>
            </a:prstGeom>
          </p:spPr>
        </p:pic>
        <p:pic>
          <p:nvPicPr>
            <p:cNvPr id="37" name="Picture 36">
              <a:extLst>
                <a:ext uri="{FF2B5EF4-FFF2-40B4-BE49-F238E27FC236}">
                  <a16:creationId xmlns:a16="http://schemas.microsoft.com/office/drawing/2014/main" id="{27D6B11C-8ED8-4182-A8E5-678E1EE2475A}"/>
                </a:ext>
              </a:extLst>
            </p:cNvPr>
            <p:cNvPicPr>
              <a:picLocks/>
            </p:cNvPicPr>
            <p:nvPr/>
          </p:nvPicPr>
          <p:blipFill>
            <a:blip r:embed="rId3"/>
            <a:stretch>
              <a:fillRect/>
            </a:stretch>
          </p:blipFill>
          <p:spPr>
            <a:xfrm>
              <a:off x="2765965" y="5366753"/>
              <a:ext cx="914400" cy="914400"/>
            </a:xfrm>
            <a:prstGeom prst="rect">
              <a:avLst/>
            </a:prstGeom>
          </p:spPr>
        </p:pic>
        <p:pic>
          <p:nvPicPr>
            <p:cNvPr id="38" name="Picture 37">
              <a:extLst>
                <a:ext uri="{FF2B5EF4-FFF2-40B4-BE49-F238E27FC236}">
                  <a16:creationId xmlns:a16="http://schemas.microsoft.com/office/drawing/2014/main" id="{D3F007A9-A459-4F16-83E6-78314F994647}"/>
                </a:ext>
              </a:extLst>
            </p:cNvPr>
            <p:cNvPicPr>
              <a:picLocks/>
            </p:cNvPicPr>
            <p:nvPr/>
          </p:nvPicPr>
          <p:blipFill>
            <a:blip r:embed="rId4"/>
            <a:stretch>
              <a:fillRect/>
            </a:stretch>
          </p:blipFill>
          <p:spPr>
            <a:xfrm>
              <a:off x="2790054" y="4452353"/>
              <a:ext cx="914400" cy="914400"/>
            </a:xfrm>
            <a:prstGeom prst="rect">
              <a:avLst/>
            </a:prstGeom>
          </p:spPr>
        </p:pic>
        <p:pic>
          <p:nvPicPr>
            <p:cNvPr id="39" name="Picture 38">
              <a:extLst>
                <a:ext uri="{FF2B5EF4-FFF2-40B4-BE49-F238E27FC236}">
                  <a16:creationId xmlns:a16="http://schemas.microsoft.com/office/drawing/2014/main" id="{8A76C32E-723F-4A39-8CED-DDCD02D26BD2}"/>
                </a:ext>
              </a:extLst>
            </p:cNvPr>
            <p:cNvPicPr>
              <a:picLocks/>
            </p:cNvPicPr>
            <p:nvPr/>
          </p:nvPicPr>
          <p:blipFill>
            <a:blip r:embed="rId5"/>
            <a:stretch>
              <a:fillRect/>
            </a:stretch>
          </p:blipFill>
          <p:spPr>
            <a:xfrm>
              <a:off x="1891087" y="5350931"/>
              <a:ext cx="914400" cy="914400"/>
            </a:xfrm>
            <a:prstGeom prst="rect">
              <a:avLst/>
            </a:prstGeom>
          </p:spPr>
        </p:pic>
        <p:pic>
          <p:nvPicPr>
            <p:cNvPr id="40" name="Picture 39">
              <a:extLst>
                <a:ext uri="{FF2B5EF4-FFF2-40B4-BE49-F238E27FC236}">
                  <a16:creationId xmlns:a16="http://schemas.microsoft.com/office/drawing/2014/main" id="{57FAAB45-7F12-4B94-AA38-5B2668DD1A64}"/>
                </a:ext>
              </a:extLst>
            </p:cNvPr>
            <p:cNvPicPr>
              <a:picLocks/>
            </p:cNvPicPr>
            <p:nvPr/>
          </p:nvPicPr>
          <p:blipFill>
            <a:blip r:embed="rId6"/>
            <a:stretch>
              <a:fillRect/>
            </a:stretch>
          </p:blipFill>
          <p:spPr>
            <a:xfrm>
              <a:off x="962359" y="5363050"/>
              <a:ext cx="914400" cy="914400"/>
            </a:xfrm>
            <a:prstGeom prst="rect">
              <a:avLst/>
            </a:prstGeom>
          </p:spPr>
        </p:pic>
        <p:pic>
          <p:nvPicPr>
            <p:cNvPr id="41" name="Picture 40">
              <a:extLst>
                <a:ext uri="{FF2B5EF4-FFF2-40B4-BE49-F238E27FC236}">
                  <a16:creationId xmlns:a16="http://schemas.microsoft.com/office/drawing/2014/main" id="{DD957C12-4B22-4094-9E3F-DD50198745AF}"/>
                </a:ext>
              </a:extLst>
            </p:cNvPr>
            <p:cNvPicPr>
              <a:picLocks/>
            </p:cNvPicPr>
            <p:nvPr/>
          </p:nvPicPr>
          <p:blipFill>
            <a:blip r:embed="rId7"/>
            <a:stretch>
              <a:fillRect/>
            </a:stretch>
          </p:blipFill>
          <p:spPr>
            <a:xfrm>
              <a:off x="977791" y="4436531"/>
              <a:ext cx="914400" cy="914400"/>
            </a:xfrm>
            <a:prstGeom prst="rect">
              <a:avLst/>
            </a:prstGeom>
          </p:spPr>
        </p:pic>
        <p:sp>
          <p:nvSpPr>
            <p:cNvPr id="43" name="TextBox 42">
              <a:extLst>
                <a:ext uri="{FF2B5EF4-FFF2-40B4-BE49-F238E27FC236}">
                  <a16:creationId xmlns:a16="http://schemas.microsoft.com/office/drawing/2014/main" id="{E9FE7E8B-67F8-4278-9BFD-57F680DBE46E}"/>
                </a:ext>
              </a:extLst>
            </p:cNvPr>
            <p:cNvSpPr txBox="1"/>
            <p:nvPr/>
          </p:nvSpPr>
          <p:spPr>
            <a:xfrm>
              <a:off x="1864474" y="4059051"/>
              <a:ext cx="1218939" cy="338554"/>
            </a:xfrm>
            <a:prstGeom prst="rect">
              <a:avLst/>
            </a:prstGeom>
            <a:noFill/>
          </p:spPr>
          <p:txBody>
            <a:bodyPr wrap="square" rtlCol="0">
              <a:spAutoFit/>
            </a:bodyPr>
            <a:lstStyle/>
            <a:p>
              <a:r>
                <a:rPr lang="en-US" sz="1600" dirty="0"/>
                <a:t>Countries</a:t>
              </a:r>
              <a:endParaRPr lang="en-US" sz="1400" dirty="0"/>
            </a:p>
          </p:txBody>
        </p:sp>
      </p:grpSp>
      <p:sp>
        <p:nvSpPr>
          <p:cNvPr id="51" name="TextBox 50">
            <a:extLst>
              <a:ext uri="{FF2B5EF4-FFF2-40B4-BE49-F238E27FC236}">
                <a16:creationId xmlns:a16="http://schemas.microsoft.com/office/drawing/2014/main" id="{71E1C408-2009-400F-8231-037049A49AFD}"/>
              </a:ext>
            </a:extLst>
          </p:cNvPr>
          <p:cNvSpPr txBox="1"/>
          <p:nvPr/>
        </p:nvSpPr>
        <p:spPr>
          <a:xfrm>
            <a:off x="5948623" y="3853801"/>
            <a:ext cx="953295" cy="338554"/>
          </a:xfrm>
          <a:prstGeom prst="rect">
            <a:avLst/>
          </a:prstGeom>
          <a:noFill/>
        </p:spPr>
        <p:txBody>
          <a:bodyPr wrap="square" rtlCol="0">
            <a:spAutoFit/>
          </a:bodyPr>
          <a:lstStyle/>
          <a:p>
            <a:r>
              <a:rPr lang="en-US" sz="1600" dirty="0"/>
              <a:t>States</a:t>
            </a:r>
            <a:endParaRPr lang="en-US" sz="1400" dirty="0"/>
          </a:p>
        </p:txBody>
      </p:sp>
      <p:sp>
        <p:nvSpPr>
          <p:cNvPr id="52" name="TextBox 51">
            <a:extLst>
              <a:ext uri="{FF2B5EF4-FFF2-40B4-BE49-F238E27FC236}">
                <a16:creationId xmlns:a16="http://schemas.microsoft.com/office/drawing/2014/main" id="{DC7C3D7F-D754-41F3-9567-C42E781C0F24}"/>
              </a:ext>
            </a:extLst>
          </p:cNvPr>
          <p:cNvSpPr txBox="1"/>
          <p:nvPr/>
        </p:nvSpPr>
        <p:spPr>
          <a:xfrm>
            <a:off x="6224254" y="4529916"/>
            <a:ext cx="1164284" cy="307777"/>
          </a:xfrm>
          <a:prstGeom prst="rect">
            <a:avLst/>
          </a:prstGeom>
          <a:noFill/>
        </p:spPr>
        <p:txBody>
          <a:bodyPr wrap="square" rtlCol="0">
            <a:spAutoFit/>
          </a:bodyPr>
          <a:lstStyle/>
          <a:p>
            <a:r>
              <a:rPr lang="en-US" sz="1400" dirty="0"/>
              <a:t>Connecticut</a:t>
            </a:r>
          </a:p>
        </p:txBody>
      </p:sp>
      <p:sp>
        <p:nvSpPr>
          <p:cNvPr id="53" name="TextBox 52">
            <a:extLst>
              <a:ext uri="{FF2B5EF4-FFF2-40B4-BE49-F238E27FC236}">
                <a16:creationId xmlns:a16="http://schemas.microsoft.com/office/drawing/2014/main" id="{B65D7147-DA77-4F4A-86F8-AD4B3FFE02BA}"/>
              </a:ext>
            </a:extLst>
          </p:cNvPr>
          <p:cNvSpPr txBox="1"/>
          <p:nvPr/>
        </p:nvSpPr>
        <p:spPr>
          <a:xfrm>
            <a:off x="6259519" y="5496482"/>
            <a:ext cx="953295" cy="307777"/>
          </a:xfrm>
          <a:prstGeom prst="rect">
            <a:avLst/>
          </a:prstGeom>
          <a:noFill/>
        </p:spPr>
        <p:txBody>
          <a:bodyPr wrap="square" rtlCol="0">
            <a:spAutoFit/>
          </a:bodyPr>
          <a:lstStyle/>
          <a:p>
            <a:r>
              <a:rPr lang="en-US" sz="1400" dirty="0"/>
              <a:t>New York</a:t>
            </a:r>
          </a:p>
        </p:txBody>
      </p:sp>
      <p:grpSp>
        <p:nvGrpSpPr>
          <p:cNvPr id="75" name="Group 74">
            <a:extLst>
              <a:ext uri="{FF2B5EF4-FFF2-40B4-BE49-F238E27FC236}">
                <a16:creationId xmlns:a16="http://schemas.microsoft.com/office/drawing/2014/main" id="{BBAA0527-C1E0-4F89-BD98-0247CDDF84F2}"/>
              </a:ext>
            </a:extLst>
          </p:cNvPr>
          <p:cNvGrpSpPr/>
          <p:nvPr/>
        </p:nvGrpSpPr>
        <p:grpSpPr>
          <a:xfrm>
            <a:off x="918832" y="2095381"/>
            <a:ext cx="7306332" cy="709122"/>
            <a:chOff x="1009401" y="2843943"/>
            <a:chExt cx="7306332" cy="709122"/>
          </a:xfrm>
        </p:grpSpPr>
        <p:pic>
          <p:nvPicPr>
            <p:cNvPr id="59" name="Picture 58">
              <a:extLst>
                <a:ext uri="{FF2B5EF4-FFF2-40B4-BE49-F238E27FC236}">
                  <a16:creationId xmlns:a16="http://schemas.microsoft.com/office/drawing/2014/main" id="{6B438212-070E-48A5-BBAD-A958E9A5A7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401" y="2867904"/>
              <a:ext cx="534392" cy="685161"/>
            </a:xfrm>
            <a:prstGeom prst="rect">
              <a:avLst/>
            </a:prstGeom>
          </p:spPr>
        </p:pic>
        <p:sp>
          <p:nvSpPr>
            <p:cNvPr id="60" name="TextBox 59">
              <a:extLst>
                <a:ext uri="{FF2B5EF4-FFF2-40B4-BE49-F238E27FC236}">
                  <a16:creationId xmlns:a16="http://schemas.microsoft.com/office/drawing/2014/main" id="{6E988C64-E7C7-4620-9217-E53E0BDA2AE4}"/>
                </a:ext>
              </a:extLst>
            </p:cNvPr>
            <p:cNvSpPr txBox="1"/>
            <p:nvPr/>
          </p:nvSpPr>
          <p:spPr>
            <a:xfrm>
              <a:off x="1673114" y="2864744"/>
              <a:ext cx="534392" cy="461665"/>
            </a:xfrm>
            <a:prstGeom prst="rect">
              <a:avLst/>
            </a:prstGeom>
            <a:noFill/>
          </p:spPr>
          <p:txBody>
            <a:bodyPr wrap="square" rtlCol="0">
              <a:spAutoFit/>
            </a:bodyPr>
            <a:lstStyle/>
            <a:p>
              <a:r>
                <a:rPr lang="en-US" sz="2400" dirty="0">
                  <a:solidFill>
                    <a:schemeClr val="accent5"/>
                  </a:solidFill>
                </a:rPr>
                <a:t>15</a:t>
              </a:r>
              <a:endParaRPr lang="en-US" sz="2000" dirty="0">
                <a:solidFill>
                  <a:schemeClr val="accent5"/>
                </a:solidFill>
              </a:endParaRPr>
            </a:p>
          </p:txBody>
        </p:sp>
        <p:sp>
          <p:nvSpPr>
            <p:cNvPr id="61" name="TextBox 60">
              <a:extLst>
                <a:ext uri="{FF2B5EF4-FFF2-40B4-BE49-F238E27FC236}">
                  <a16:creationId xmlns:a16="http://schemas.microsoft.com/office/drawing/2014/main" id="{B21A6737-E8F1-4D2A-9170-35EB90B2EF62}"/>
                </a:ext>
              </a:extLst>
            </p:cNvPr>
            <p:cNvSpPr txBox="1"/>
            <p:nvPr/>
          </p:nvSpPr>
          <p:spPr>
            <a:xfrm>
              <a:off x="1494987" y="3229324"/>
              <a:ext cx="997530" cy="282804"/>
            </a:xfrm>
            <a:prstGeom prst="rect">
              <a:avLst/>
            </a:prstGeom>
            <a:noFill/>
          </p:spPr>
          <p:txBody>
            <a:bodyPr wrap="square" rtlCol="0">
              <a:spAutoFit/>
            </a:bodyPr>
            <a:lstStyle/>
            <a:p>
              <a:r>
                <a:rPr lang="en-US" sz="1200" b="1" dirty="0"/>
                <a:t>COUNTRIES</a:t>
              </a:r>
              <a:endParaRPr lang="en-US" b="1" dirty="0"/>
            </a:p>
          </p:txBody>
        </p:sp>
        <p:pic>
          <p:nvPicPr>
            <p:cNvPr id="63" name="Picture 62">
              <a:extLst>
                <a:ext uri="{FF2B5EF4-FFF2-40B4-BE49-F238E27FC236}">
                  <a16:creationId xmlns:a16="http://schemas.microsoft.com/office/drawing/2014/main" id="{C49EC79A-5A6F-47B5-A8BC-8473C9B764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7719" y="2941850"/>
              <a:ext cx="403767" cy="548640"/>
            </a:xfrm>
            <a:prstGeom prst="rect">
              <a:avLst/>
            </a:prstGeom>
          </p:spPr>
        </p:pic>
        <p:sp>
          <p:nvSpPr>
            <p:cNvPr id="65" name="TextBox 64">
              <a:extLst>
                <a:ext uri="{FF2B5EF4-FFF2-40B4-BE49-F238E27FC236}">
                  <a16:creationId xmlns:a16="http://schemas.microsoft.com/office/drawing/2014/main" id="{D7816E6A-D68D-40BC-B30A-4ED9563133E6}"/>
                </a:ext>
              </a:extLst>
            </p:cNvPr>
            <p:cNvSpPr txBox="1"/>
            <p:nvPr/>
          </p:nvSpPr>
          <p:spPr>
            <a:xfrm>
              <a:off x="3198734" y="2864172"/>
              <a:ext cx="534392" cy="461665"/>
            </a:xfrm>
            <a:prstGeom prst="rect">
              <a:avLst/>
            </a:prstGeom>
            <a:noFill/>
          </p:spPr>
          <p:txBody>
            <a:bodyPr wrap="square" rtlCol="0">
              <a:spAutoFit/>
            </a:bodyPr>
            <a:lstStyle/>
            <a:p>
              <a:r>
                <a:rPr lang="en-US" sz="2400" dirty="0">
                  <a:solidFill>
                    <a:schemeClr val="accent5"/>
                  </a:solidFill>
                </a:rPr>
                <a:t>34</a:t>
              </a:r>
              <a:endParaRPr lang="en-US" sz="2000" dirty="0">
                <a:solidFill>
                  <a:schemeClr val="accent5"/>
                </a:solidFill>
              </a:endParaRPr>
            </a:p>
          </p:txBody>
        </p:sp>
        <p:sp>
          <p:nvSpPr>
            <p:cNvPr id="66" name="TextBox 65">
              <a:extLst>
                <a:ext uri="{FF2B5EF4-FFF2-40B4-BE49-F238E27FC236}">
                  <a16:creationId xmlns:a16="http://schemas.microsoft.com/office/drawing/2014/main" id="{F6CCB350-EE12-4842-896E-45ED4B8435F7}"/>
                </a:ext>
              </a:extLst>
            </p:cNvPr>
            <p:cNvSpPr txBox="1"/>
            <p:nvPr/>
          </p:nvSpPr>
          <p:spPr>
            <a:xfrm>
              <a:off x="3136230" y="3228469"/>
              <a:ext cx="712519" cy="276999"/>
            </a:xfrm>
            <a:prstGeom prst="rect">
              <a:avLst/>
            </a:prstGeom>
            <a:noFill/>
          </p:spPr>
          <p:txBody>
            <a:bodyPr wrap="square" rtlCol="0">
              <a:spAutoFit/>
            </a:bodyPr>
            <a:lstStyle/>
            <a:p>
              <a:r>
                <a:rPr lang="en-US" sz="1200" b="1" dirty="0"/>
                <a:t>STATES</a:t>
              </a:r>
              <a:endParaRPr lang="en-US" b="1" dirty="0"/>
            </a:p>
          </p:txBody>
        </p:sp>
        <p:sp>
          <p:nvSpPr>
            <p:cNvPr id="67" name="TextBox 66">
              <a:extLst>
                <a:ext uri="{FF2B5EF4-FFF2-40B4-BE49-F238E27FC236}">
                  <a16:creationId xmlns:a16="http://schemas.microsoft.com/office/drawing/2014/main" id="{0EAE4B90-383A-4F7E-97F8-B34468E0AF44}"/>
                </a:ext>
              </a:extLst>
            </p:cNvPr>
            <p:cNvSpPr txBox="1"/>
            <p:nvPr/>
          </p:nvSpPr>
          <p:spPr>
            <a:xfrm>
              <a:off x="4861087" y="2843943"/>
              <a:ext cx="1178105" cy="461665"/>
            </a:xfrm>
            <a:prstGeom prst="rect">
              <a:avLst/>
            </a:prstGeom>
            <a:noFill/>
          </p:spPr>
          <p:txBody>
            <a:bodyPr wrap="square" rtlCol="0">
              <a:spAutoFit/>
            </a:bodyPr>
            <a:lstStyle/>
            <a:p>
              <a:r>
                <a:rPr lang="en-US" sz="2400" dirty="0">
                  <a:solidFill>
                    <a:schemeClr val="accent5"/>
                  </a:solidFill>
                </a:rPr>
                <a:t>2,500+</a:t>
              </a:r>
              <a:endParaRPr lang="en-US" sz="2000" dirty="0">
                <a:solidFill>
                  <a:schemeClr val="accent5"/>
                </a:solidFill>
              </a:endParaRPr>
            </a:p>
          </p:txBody>
        </p:sp>
        <p:sp>
          <p:nvSpPr>
            <p:cNvPr id="68" name="TextBox 67">
              <a:extLst>
                <a:ext uri="{FF2B5EF4-FFF2-40B4-BE49-F238E27FC236}">
                  <a16:creationId xmlns:a16="http://schemas.microsoft.com/office/drawing/2014/main" id="{98BF871B-5EAF-46FC-8519-B13873F56AC3}"/>
                </a:ext>
              </a:extLst>
            </p:cNvPr>
            <p:cNvSpPr txBox="1"/>
            <p:nvPr/>
          </p:nvSpPr>
          <p:spPr>
            <a:xfrm>
              <a:off x="4951375" y="3231204"/>
              <a:ext cx="997530" cy="282804"/>
            </a:xfrm>
            <a:prstGeom prst="rect">
              <a:avLst/>
            </a:prstGeom>
            <a:noFill/>
          </p:spPr>
          <p:txBody>
            <a:bodyPr wrap="square" rtlCol="0">
              <a:spAutoFit/>
            </a:bodyPr>
            <a:lstStyle/>
            <a:p>
              <a:r>
                <a:rPr lang="en-US" sz="1200" b="1" dirty="0"/>
                <a:t>CLINICIANS</a:t>
              </a:r>
              <a:endParaRPr lang="en-US" b="1" dirty="0"/>
            </a:p>
          </p:txBody>
        </p:sp>
        <p:pic>
          <p:nvPicPr>
            <p:cNvPr id="70" name="Picture 69">
              <a:extLst>
                <a:ext uri="{FF2B5EF4-FFF2-40B4-BE49-F238E27FC236}">
                  <a16:creationId xmlns:a16="http://schemas.microsoft.com/office/drawing/2014/main" id="{4D19657C-A6BA-40B5-8B89-70430C28A6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7678" y="2895708"/>
              <a:ext cx="548640" cy="548640"/>
            </a:xfrm>
            <a:prstGeom prst="rect">
              <a:avLst/>
            </a:prstGeom>
          </p:spPr>
        </p:pic>
        <p:pic>
          <p:nvPicPr>
            <p:cNvPr id="72" name="Picture 71">
              <a:extLst>
                <a:ext uri="{FF2B5EF4-FFF2-40B4-BE49-F238E27FC236}">
                  <a16:creationId xmlns:a16="http://schemas.microsoft.com/office/drawing/2014/main" id="{EB8A8D1C-0CD7-449C-8B10-52C85269FF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07607" y="2869713"/>
              <a:ext cx="519129" cy="548640"/>
            </a:xfrm>
            <a:prstGeom prst="rect">
              <a:avLst/>
            </a:prstGeom>
          </p:spPr>
        </p:pic>
        <p:sp>
          <p:nvSpPr>
            <p:cNvPr id="73" name="TextBox 72">
              <a:extLst>
                <a:ext uri="{FF2B5EF4-FFF2-40B4-BE49-F238E27FC236}">
                  <a16:creationId xmlns:a16="http://schemas.microsoft.com/office/drawing/2014/main" id="{C0E20D1C-2324-4C74-9266-E9C91CCA4F96}"/>
                </a:ext>
              </a:extLst>
            </p:cNvPr>
            <p:cNvSpPr txBox="1"/>
            <p:nvPr/>
          </p:nvSpPr>
          <p:spPr>
            <a:xfrm>
              <a:off x="6885802" y="2854117"/>
              <a:ext cx="1429931" cy="461665"/>
            </a:xfrm>
            <a:prstGeom prst="rect">
              <a:avLst/>
            </a:prstGeom>
            <a:noFill/>
          </p:spPr>
          <p:txBody>
            <a:bodyPr wrap="square" rtlCol="0">
              <a:spAutoFit/>
            </a:bodyPr>
            <a:lstStyle/>
            <a:p>
              <a:r>
                <a:rPr lang="en-US" sz="2400" dirty="0">
                  <a:solidFill>
                    <a:schemeClr val="accent5"/>
                  </a:solidFill>
                </a:rPr>
                <a:t>200,000+</a:t>
              </a:r>
              <a:endParaRPr lang="en-US" sz="2000" dirty="0">
                <a:solidFill>
                  <a:schemeClr val="accent5"/>
                </a:solidFill>
              </a:endParaRPr>
            </a:p>
          </p:txBody>
        </p:sp>
        <p:sp>
          <p:nvSpPr>
            <p:cNvPr id="74" name="TextBox 73">
              <a:extLst>
                <a:ext uri="{FF2B5EF4-FFF2-40B4-BE49-F238E27FC236}">
                  <a16:creationId xmlns:a16="http://schemas.microsoft.com/office/drawing/2014/main" id="{63042C20-3600-4B00-A53E-FC4203961F8F}"/>
                </a:ext>
              </a:extLst>
            </p:cNvPr>
            <p:cNvSpPr txBox="1"/>
            <p:nvPr/>
          </p:nvSpPr>
          <p:spPr>
            <a:xfrm>
              <a:off x="7474849" y="3241378"/>
              <a:ext cx="699572" cy="275438"/>
            </a:xfrm>
            <a:prstGeom prst="rect">
              <a:avLst/>
            </a:prstGeom>
            <a:noFill/>
          </p:spPr>
          <p:txBody>
            <a:bodyPr wrap="square" rtlCol="0">
              <a:spAutoFit/>
            </a:bodyPr>
            <a:lstStyle/>
            <a:p>
              <a:r>
                <a:rPr lang="en-US" sz="1200" b="1" dirty="0"/>
                <a:t>YOUTH</a:t>
              </a:r>
              <a:endParaRPr lang="en-US" b="1" dirty="0"/>
            </a:p>
          </p:txBody>
        </p:sp>
      </p:grpSp>
      <p:sp>
        <p:nvSpPr>
          <p:cNvPr id="76" name="TextBox 75">
            <a:extLst>
              <a:ext uri="{FF2B5EF4-FFF2-40B4-BE49-F238E27FC236}">
                <a16:creationId xmlns:a16="http://schemas.microsoft.com/office/drawing/2014/main" id="{73FD9D3B-5CC6-443A-9A0E-413095DC7A38}"/>
              </a:ext>
            </a:extLst>
          </p:cNvPr>
          <p:cNvSpPr txBox="1"/>
          <p:nvPr/>
        </p:nvSpPr>
        <p:spPr>
          <a:xfrm>
            <a:off x="2933731" y="1409142"/>
            <a:ext cx="3424165" cy="461665"/>
          </a:xfrm>
          <a:prstGeom prst="rect">
            <a:avLst/>
          </a:prstGeom>
          <a:noFill/>
        </p:spPr>
        <p:txBody>
          <a:bodyPr wrap="square" rtlCol="0">
            <a:spAutoFit/>
          </a:bodyPr>
          <a:lstStyle/>
          <a:p>
            <a:r>
              <a:rPr lang="en-US" sz="2400" b="1" dirty="0"/>
              <a:t>MST’S GLOBAL REACH</a:t>
            </a:r>
          </a:p>
        </p:txBody>
      </p:sp>
      <p:pic>
        <p:nvPicPr>
          <p:cNvPr id="5" name="Picture 4">
            <a:extLst>
              <a:ext uri="{FF2B5EF4-FFF2-40B4-BE49-F238E27FC236}">
                <a16:creationId xmlns:a16="http://schemas.microsoft.com/office/drawing/2014/main" id="{7DDF92AB-950F-46DF-A60D-D8079EC6CB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67531" y="5183200"/>
            <a:ext cx="937355" cy="914400"/>
          </a:xfrm>
          <a:prstGeom prst="ellipse">
            <a:avLst/>
          </a:prstGeom>
        </p:spPr>
      </p:pic>
      <p:pic>
        <p:nvPicPr>
          <p:cNvPr id="7" name="Picture 6">
            <a:extLst>
              <a:ext uri="{FF2B5EF4-FFF2-40B4-BE49-F238E27FC236}">
                <a16:creationId xmlns:a16="http://schemas.microsoft.com/office/drawing/2014/main" id="{3B4ADFEE-8947-497E-8C81-4416AE0FE1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86899" y="4216794"/>
            <a:ext cx="937355" cy="914400"/>
          </a:xfrm>
          <a:prstGeom prst="ellipse">
            <a:avLst/>
          </a:prstGeom>
        </p:spPr>
      </p:pic>
    </p:spTree>
    <p:extLst>
      <p:ext uri="{BB962C8B-B14F-4D97-AF65-F5344CB8AC3E}">
        <p14:creationId xmlns:p14="http://schemas.microsoft.com/office/powerpoint/2010/main" val="223258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FEEBBD-29A0-442D-BF12-EF100BAE3C47}"/>
              </a:ext>
            </a:extLst>
          </p:cNvPr>
          <p:cNvSpPr>
            <a:spLocks noGrp="1"/>
          </p:cNvSpPr>
          <p:nvPr>
            <p:ph type="sldNum" sz="quarter" idx="12"/>
          </p:nvPr>
        </p:nvSpPr>
        <p:spPr/>
        <p:txBody>
          <a:bodyPr/>
          <a:lstStyle/>
          <a:p>
            <a:fld id="{E1F894F6-EA0C-446F-AAB8-BC9A70A5614D}" type="slidenum">
              <a:rPr lang="en-US" smtClean="0"/>
              <a:t>9</a:t>
            </a:fld>
            <a:endParaRPr lang="en-US"/>
          </a:p>
        </p:txBody>
      </p:sp>
      <p:sp>
        <p:nvSpPr>
          <p:cNvPr id="4" name="Title 3">
            <a:extLst>
              <a:ext uri="{FF2B5EF4-FFF2-40B4-BE49-F238E27FC236}">
                <a16:creationId xmlns:a16="http://schemas.microsoft.com/office/drawing/2014/main" id="{38246D75-9737-4336-AE1C-CA87CC5694F5}"/>
              </a:ext>
            </a:extLst>
          </p:cNvPr>
          <p:cNvSpPr>
            <a:spLocks noGrp="1"/>
          </p:cNvSpPr>
          <p:nvPr>
            <p:ph type="title"/>
          </p:nvPr>
        </p:nvSpPr>
        <p:spPr/>
        <p:txBody>
          <a:bodyPr/>
          <a:lstStyle/>
          <a:p>
            <a:r>
              <a:rPr lang="en-US" dirty="0"/>
              <a:t>How does MST-CAN work?</a:t>
            </a:r>
          </a:p>
        </p:txBody>
      </p:sp>
      <p:sp>
        <p:nvSpPr>
          <p:cNvPr id="5" name="Rectangle 4">
            <a:extLst>
              <a:ext uri="{FF2B5EF4-FFF2-40B4-BE49-F238E27FC236}">
                <a16:creationId xmlns:a16="http://schemas.microsoft.com/office/drawing/2014/main" id="{F0B197F3-5121-4D50-9B01-3FD17FB2A119}"/>
              </a:ext>
            </a:extLst>
          </p:cNvPr>
          <p:cNvSpPr/>
          <p:nvPr/>
        </p:nvSpPr>
        <p:spPr>
          <a:xfrm>
            <a:off x="451263" y="1436913"/>
            <a:ext cx="2481944" cy="1306285"/>
          </a:xfrm>
          <a:prstGeom prst="rect">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Staffing:</a:t>
            </a:r>
          </a:p>
          <a:p>
            <a:pPr algn="ctr"/>
            <a:r>
              <a:rPr lang="en-US" sz="1400" dirty="0">
                <a:solidFill>
                  <a:schemeClr val="tx1"/>
                </a:solidFill>
              </a:rPr>
              <a:t>3 full time therapists</a:t>
            </a:r>
          </a:p>
          <a:p>
            <a:pPr algn="ctr"/>
            <a:r>
              <a:rPr lang="en-US" sz="1400" dirty="0">
                <a:solidFill>
                  <a:schemeClr val="tx1"/>
                </a:solidFill>
              </a:rPr>
              <a:t>1 full time supervisor</a:t>
            </a:r>
          </a:p>
          <a:p>
            <a:pPr algn="ctr"/>
            <a:r>
              <a:rPr lang="en-US" sz="1400" dirty="0">
                <a:solidFill>
                  <a:schemeClr val="tx1"/>
                </a:solidFill>
              </a:rPr>
              <a:t>1 full time crisis case worker</a:t>
            </a:r>
          </a:p>
          <a:p>
            <a:pPr algn="ctr"/>
            <a:r>
              <a:rPr lang="en-US" sz="1400" dirty="0">
                <a:solidFill>
                  <a:schemeClr val="tx1"/>
                </a:solidFill>
              </a:rPr>
              <a:t>1 part-time psychiatrist</a:t>
            </a:r>
          </a:p>
        </p:txBody>
      </p:sp>
      <p:sp>
        <p:nvSpPr>
          <p:cNvPr id="6" name="Rectangle 5">
            <a:extLst>
              <a:ext uri="{FF2B5EF4-FFF2-40B4-BE49-F238E27FC236}">
                <a16:creationId xmlns:a16="http://schemas.microsoft.com/office/drawing/2014/main" id="{D8F2AD9E-0D05-48B0-BF7A-9665361F05AD}"/>
              </a:ext>
            </a:extLst>
          </p:cNvPr>
          <p:cNvSpPr/>
          <p:nvPr/>
        </p:nvSpPr>
        <p:spPr>
          <a:xfrm>
            <a:off x="451263" y="2945079"/>
            <a:ext cx="2481944" cy="1003467"/>
          </a:xfrm>
          <a:prstGeom prst="rect">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Treatment Length:</a:t>
            </a:r>
          </a:p>
          <a:p>
            <a:pPr algn="ctr"/>
            <a:r>
              <a:rPr lang="en-US" sz="1400" dirty="0">
                <a:solidFill>
                  <a:schemeClr val="tx1"/>
                </a:solidFill>
              </a:rPr>
              <a:t>6-9 months, provided in the home and community</a:t>
            </a:r>
          </a:p>
        </p:txBody>
      </p:sp>
      <p:sp>
        <p:nvSpPr>
          <p:cNvPr id="7" name="Rectangle 6">
            <a:extLst>
              <a:ext uri="{FF2B5EF4-FFF2-40B4-BE49-F238E27FC236}">
                <a16:creationId xmlns:a16="http://schemas.microsoft.com/office/drawing/2014/main" id="{3B215BC1-DD62-4C28-9118-6B1E55B43141}"/>
              </a:ext>
            </a:extLst>
          </p:cNvPr>
          <p:cNvSpPr/>
          <p:nvPr/>
        </p:nvSpPr>
        <p:spPr>
          <a:xfrm>
            <a:off x="451262" y="4150426"/>
            <a:ext cx="2481944" cy="1003467"/>
          </a:xfrm>
          <a:prstGeom prst="rect">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Caseloads:</a:t>
            </a:r>
          </a:p>
          <a:p>
            <a:pPr algn="ctr"/>
            <a:r>
              <a:rPr lang="en-US" sz="1400" dirty="0">
                <a:solidFill>
                  <a:schemeClr val="tx1"/>
                </a:solidFill>
              </a:rPr>
              <a:t>Therapists have caseloads of 3-4, and see on average 6 families a year</a:t>
            </a:r>
          </a:p>
        </p:txBody>
      </p:sp>
      <p:sp>
        <p:nvSpPr>
          <p:cNvPr id="8" name="Rectangle 7">
            <a:extLst>
              <a:ext uri="{FF2B5EF4-FFF2-40B4-BE49-F238E27FC236}">
                <a16:creationId xmlns:a16="http://schemas.microsoft.com/office/drawing/2014/main" id="{225E7665-EE8A-4D08-AF1C-96A0DEB37A56}"/>
              </a:ext>
            </a:extLst>
          </p:cNvPr>
          <p:cNvSpPr/>
          <p:nvPr/>
        </p:nvSpPr>
        <p:spPr>
          <a:xfrm>
            <a:off x="3331028" y="1647702"/>
            <a:ext cx="2481944" cy="3277590"/>
          </a:xfrm>
          <a:prstGeom prst="rect">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Training:</a:t>
            </a:r>
          </a:p>
          <a:p>
            <a:pPr algn="ctr"/>
            <a:r>
              <a:rPr lang="en-US" sz="1400" dirty="0">
                <a:solidFill>
                  <a:schemeClr val="tx1"/>
                </a:solidFill>
              </a:rPr>
              <a:t>Therapists receive the standard 5-day MST Orientation and Training, and also receive a 4-day MST-CAN training that focuses on the treatment of adult and child trauma. Quarterly boosters follow cognitive behavioral models for adults and children, based on trauma focused cognitive behavioral therapy. </a:t>
            </a:r>
          </a:p>
        </p:txBody>
      </p:sp>
      <p:sp>
        <p:nvSpPr>
          <p:cNvPr id="9" name="Rectangle 8">
            <a:extLst>
              <a:ext uri="{FF2B5EF4-FFF2-40B4-BE49-F238E27FC236}">
                <a16:creationId xmlns:a16="http://schemas.microsoft.com/office/drawing/2014/main" id="{617735AA-61B2-4BFF-8512-530B5C964F62}"/>
              </a:ext>
            </a:extLst>
          </p:cNvPr>
          <p:cNvSpPr/>
          <p:nvPr/>
        </p:nvSpPr>
        <p:spPr>
          <a:xfrm>
            <a:off x="6210793" y="1647702"/>
            <a:ext cx="2481944" cy="3277590"/>
          </a:xfrm>
          <a:prstGeom prst="rect">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Approach:</a:t>
            </a:r>
          </a:p>
          <a:p>
            <a:pPr algn="ctr"/>
            <a:r>
              <a:rPr lang="en-US" sz="1400" dirty="0">
                <a:solidFill>
                  <a:schemeClr val="tx1"/>
                </a:solidFill>
              </a:rPr>
              <a:t>MST-CAN provides a holistic approach to physical abuse and neglect cases by taking into account the wide range of possible risk factors and systems involved. MST-CAN focuses on families and communities as a whole, tailoring interventions to the social ecology surrounding the individual experiencing physical abuse or neglect. </a:t>
            </a:r>
          </a:p>
        </p:txBody>
      </p:sp>
      <p:sp>
        <p:nvSpPr>
          <p:cNvPr id="10" name="Rectangle 9">
            <a:extLst>
              <a:ext uri="{FF2B5EF4-FFF2-40B4-BE49-F238E27FC236}">
                <a16:creationId xmlns:a16="http://schemas.microsoft.com/office/drawing/2014/main" id="{FC95724E-6022-449B-911C-ABF67389B0B9}"/>
              </a:ext>
            </a:extLst>
          </p:cNvPr>
          <p:cNvSpPr/>
          <p:nvPr/>
        </p:nvSpPr>
        <p:spPr>
          <a:xfrm>
            <a:off x="884340" y="5466079"/>
            <a:ext cx="7375319" cy="899971"/>
          </a:xfrm>
          <a:prstGeom prst="rect">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Quality Assurance:</a:t>
            </a:r>
          </a:p>
          <a:p>
            <a:pPr algn="ctr"/>
            <a:r>
              <a:rPr lang="en-US" sz="1400" dirty="0">
                <a:solidFill>
                  <a:schemeClr val="tx1"/>
                </a:solidFill>
              </a:rPr>
              <a:t>MST Services provides comprehensive quality assurance services, ensuring that adherence to the MST-CAN model is maximized to deliver consistent, highest quality results.</a:t>
            </a:r>
          </a:p>
        </p:txBody>
      </p:sp>
    </p:spTree>
    <p:extLst>
      <p:ext uri="{BB962C8B-B14F-4D97-AF65-F5344CB8AC3E}">
        <p14:creationId xmlns:p14="http://schemas.microsoft.com/office/powerpoint/2010/main" val="4026154226"/>
      </p:ext>
    </p:extLst>
  </p:cSld>
  <p:clrMapOvr>
    <a:masterClrMapping/>
  </p:clrMapOvr>
</p:sld>
</file>

<file path=ppt/theme/theme1.xml><?xml version="1.0" encoding="utf-8"?>
<a:theme xmlns:a="http://schemas.openxmlformats.org/drawingml/2006/main" name="MST Theme v1">
  <a:themeElements>
    <a:clrScheme name="Custom 1">
      <a:dk1>
        <a:sysClr val="windowText" lastClr="000000"/>
      </a:dk1>
      <a:lt1>
        <a:sysClr val="window" lastClr="FFFFFF"/>
      </a:lt1>
      <a:dk2>
        <a:srgbClr val="44546A"/>
      </a:dk2>
      <a:lt2>
        <a:srgbClr val="E7E6E6"/>
      </a:lt2>
      <a:accent1>
        <a:srgbClr val="1E2432"/>
      </a:accent1>
      <a:accent2>
        <a:srgbClr val="324759"/>
      </a:accent2>
      <a:accent3>
        <a:srgbClr val="4D7C8E"/>
      </a:accent3>
      <a:accent4>
        <a:srgbClr val="72B0BE"/>
      </a:accent4>
      <a:accent5>
        <a:srgbClr val="87C2CF"/>
      </a:accent5>
      <a:accent6>
        <a:srgbClr val="96CBD7"/>
      </a:accent6>
      <a:hlink>
        <a:srgbClr val="1E2432"/>
      </a:hlink>
      <a:folHlink>
        <a:srgbClr val="72B0BE"/>
      </a:folHlink>
    </a:clrScheme>
    <a:fontScheme name="MS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T Theme v1" id="{46F9B5AF-5F75-49E8-8CFB-ADE5C87B0089}" vid="{CE6AC030-E330-4BDA-9935-0BCB9E4B4A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74E7FA9A-47D5-4B4F-B058-31A61AA4F782}">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0325F9CD-A985-424F-80F9-BDDB0C57733F}">
  <we:reference id="wa104380121" version="2.0.0.0" store="en-US"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MST Theme v1</Template>
  <TotalTime>3053</TotalTime>
  <Words>979</Words>
  <Application>Microsoft Office PowerPoint</Application>
  <PresentationFormat>On-screen Show (4:3)</PresentationFormat>
  <Paragraphs>175</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Trebuchet MS</vt:lpstr>
      <vt:lpstr>MST Theme v1</vt:lpstr>
      <vt:lpstr>PowerPoint Presentation</vt:lpstr>
      <vt:lpstr>Current child welfare services are costly and often result in separated families</vt:lpstr>
      <vt:lpstr>MST: Scientifically Proven to Transform Lives</vt:lpstr>
      <vt:lpstr>MST-CAN &amp; MST-BSF Overview </vt:lpstr>
      <vt:lpstr>MST-CAN provides a tailored, holistic approach</vt:lpstr>
      <vt:lpstr>Proven Cost Savings for Communities</vt:lpstr>
      <vt:lpstr>Proven Outcomes</vt:lpstr>
      <vt:lpstr>MST and MST-CAN have a global presence</vt:lpstr>
      <vt:lpstr>How does MST-CAN work?</vt:lpstr>
      <vt:lpstr>Family First Prevention Services Act</vt:lpstr>
      <vt:lpstr>FFSPA Funds are directed toward EBPs</vt:lpstr>
      <vt:lpstr>Bring MST-CAN to your community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Ross</dc:creator>
  <cp:lastModifiedBy>Mikayla Berry</cp:lastModifiedBy>
  <cp:revision>96</cp:revision>
  <cp:lastPrinted>2018-04-06T20:18:26Z</cp:lastPrinted>
  <dcterms:created xsi:type="dcterms:W3CDTF">2018-03-30T15:46:10Z</dcterms:created>
  <dcterms:modified xsi:type="dcterms:W3CDTF">2019-05-14T15:34:20Z</dcterms:modified>
</cp:coreProperties>
</file>